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4"/>
  </p:sldMasterIdLst>
  <p:notesMasterIdLst>
    <p:notesMasterId r:id="rId16"/>
  </p:notesMasterIdLst>
  <p:sldIdLst>
    <p:sldId id="306" r:id="rId5"/>
    <p:sldId id="305" r:id="rId6"/>
    <p:sldId id="259" r:id="rId7"/>
    <p:sldId id="312" r:id="rId8"/>
    <p:sldId id="319" r:id="rId9"/>
    <p:sldId id="320" r:id="rId10"/>
    <p:sldId id="261" r:id="rId11"/>
    <p:sldId id="314" r:id="rId12"/>
    <p:sldId id="311" r:id="rId13"/>
    <p:sldId id="318" r:id="rId14"/>
    <p:sldId id="317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Playfair Display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7DA"/>
    <a:srgbClr val="B4BD6E"/>
    <a:srgbClr val="324A00"/>
    <a:srgbClr val="FFFFFF"/>
    <a:srgbClr val="92A000"/>
    <a:srgbClr val="384A0F"/>
    <a:srgbClr val="385723"/>
    <a:srgbClr val="262626"/>
    <a:srgbClr val="FBF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32605D-5B0E-0067-1BAB-D161C30EAE9A}" v="3" dt="2022-04-24T14:15:20.487"/>
    <p1510:client id="{48616A22-0791-6F73-AC54-CC32E5D13C64}" v="42" dt="2022-04-24T17:12:52.489"/>
    <p1510:client id="{58D367B3-3C33-4DD2-9144-263020DADB09}" v="1357" dt="2022-04-24T22:20:18.566"/>
    <p1510:client id="{9AA59977-0A65-4193-A58A-F446DD0553C3}" v="1156" vWet="1294" dt="2022-04-24T15:04:14.358"/>
    <p1510:client id="{CF9B6AAF-5A68-308C-597A-D3D3179C9FF3}" v="117" vWet="126" dt="2022-04-24T18:36:00.713"/>
    <p1510:client id="{D1C11010-BCC9-8A0F-FCDA-EBF2548D4EA9}" v="207" vWet="218" dt="2022-04-24T18:02:46.465"/>
    <p1510:client id="{F27D6ABD-DA91-273F-8FC1-2538A1983737}" v="80" dt="2022-04-24T18:46:10.843"/>
  </p1510:revLst>
</p1510:revInfo>
</file>

<file path=ppt/tableStyles.xml><?xml version="1.0" encoding="utf-8"?>
<a:tblStyleLst xmlns:a="http://schemas.openxmlformats.org/drawingml/2006/main" def="{45F57B52-B53E-44B8-B351-AB37975115DE}">
  <a:tblStyle styleId="{45F57B52-B53E-44B8-B351-AB37975115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64" y="96"/>
      </p:cViewPr>
      <p:guideLst>
        <p:guide orient="horz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261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f3cfcb53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f3cfcb53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c187c80f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ac187c80f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f3cfcb53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f3cfcb53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652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402930dac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402930dac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402930dac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402930dac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1" name="Google Shape;41;p6"/>
          <p:cNvSpPr/>
          <p:nvPr/>
        </p:nvSpPr>
        <p:spPr>
          <a:xfrm rot="10800000">
            <a:off x="8127000" y="0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5400000">
            <a:off x="8276850" y="4279050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/>
          <p:nvPr/>
        </p:nvSpPr>
        <p:spPr>
          <a:xfrm rot="5400000">
            <a:off x="-332550" y="4459050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/>
          <p:nvPr/>
        </p:nvSpPr>
        <p:spPr>
          <a:xfrm>
            <a:off x="8136300" y="442217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 rot="10800000">
            <a:off x="-12" y="4791475"/>
            <a:ext cx="31836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/>
          <p:nvPr/>
        </p:nvSpPr>
        <p:spPr>
          <a:xfrm rot="5400000">
            <a:off x="8276850" y="14312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/>
          <p:nvPr/>
        </p:nvSpPr>
        <p:spPr>
          <a:xfrm rot="10800000">
            <a:off x="7088700" y="-125"/>
            <a:ext cx="20553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4"/>
          <p:cNvSpPr/>
          <p:nvPr/>
        </p:nvSpPr>
        <p:spPr>
          <a:xfrm rot="5400000">
            <a:off x="7942350" y="3941850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/>
          <p:nvPr/>
        </p:nvSpPr>
        <p:spPr>
          <a:xfrm rot="10800000">
            <a:off x="0" y="4422181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5"/>
          <p:cNvSpPr/>
          <p:nvPr/>
        </p:nvSpPr>
        <p:spPr>
          <a:xfrm>
            <a:off x="7092600" y="0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4000500" y="1331425"/>
            <a:ext cx="44196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>
                <a:solidFill>
                  <a:srgbClr val="324A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5419725" y="2126725"/>
            <a:ext cx="3000300" cy="20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/>
          <p:nvPr/>
        </p:nvSpPr>
        <p:spPr>
          <a:xfrm rot="10800000">
            <a:off x="0" y="4429375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 rot="5400000">
            <a:off x="8459538" y="332425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subTitle" idx="1"/>
          </p:nvPr>
        </p:nvSpPr>
        <p:spPr>
          <a:xfrm>
            <a:off x="5056193" y="2227150"/>
            <a:ext cx="33639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5045100" y="1654450"/>
            <a:ext cx="336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4"/>
          <p:cNvSpPr/>
          <p:nvPr/>
        </p:nvSpPr>
        <p:spPr>
          <a:xfrm rot="5400000">
            <a:off x="-332562" y="4459050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99" r:id="rId3"/>
    <p:sldLayoutId id="2147487523" r:id="rId4"/>
    <p:sldLayoutId id="2147490811" r:id="rId5"/>
    <p:sldLayoutId id="2147490812" r:id="rId6"/>
    <p:sldLayoutId id="2147490807" r:id="rId7"/>
    <p:sldLayoutId id="2147483666" r:id="rId8"/>
    <p:sldLayoutId id="2147483670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6">
          <p15:clr>
            <a:srgbClr val="EA4335"/>
          </p15:clr>
        </p15:guide>
        <p15:guide id="2" orient="horz" pos="342">
          <p15:clr>
            <a:srgbClr val="EA4335"/>
          </p15:clr>
        </p15:guide>
        <p15:guide id="3" orient="horz" pos="2878">
          <p15:clr>
            <a:srgbClr val="EA4335"/>
          </p15:clr>
        </p15:guide>
        <p15:guide id="4" pos="530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A7DD6E2-8220-4A0A-A74E-9A70ED98F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135" y="1545178"/>
            <a:ext cx="4943730" cy="205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281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6BBA675E-EDEC-40E9-86FC-3D25F6C15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606" y="1189197"/>
            <a:ext cx="6056819" cy="31721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/>
              <a:t>° Página de Suporte</a:t>
            </a:r>
          </a:p>
          <a:p>
            <a:pPr>
              <a:lnSpc>
                <a:spcPct val="150000"/>
              </a:lnSpc>
            </a:pPr>
            <a:r>
              <a:rPr lang="pt-BR" dirty="0"/>
              <a:t>° Esqueceu a Senha</a:t>
            </a:r>
          </a:p>
          <a:p>
            <a:pPr>
              <a:lnSpc>
                <a:spcPct val="150000"/>
              </a:lnSpc>
            </a:pPr>
            <a:r>
              <a:rPr lang="pt-BR" dirty="0"/>
              <a:t>° Conectar API no site</a:t>
            </a:r>
          </a:p>
          <a:p>
            <a:pPr>
              <a:lnSpc>
                <a:spcPct val="150000"/>
              </a:lnSpc>
            </a:pPr>
            <a:r>
              <a:rPr lang="pt-BR" dirty="0"/>
              <a:t>° Teste com Sensor do Projeto + Gráficos + Banco de Dados local</a:t>
            </a:r>
          </a:p>
          <a:p>
            <a:pPr>
              <a:lnSpc>
                <a:spcPct val="150000"/>
              </a:lnSpc>
            </a:pPr>
            <a:r>
              <a:rPr lang="pt-BR" dirty="0"/>
              <a:t>° Gráficos em tempo real</a:t>
            </a:r>
          </a:p>
          <a:p>
            <a:pPr>
              <a:lnSpc>
                <a:spcPct val="150000"/>
              </a:lnSpc>
            </a:pPr>
            <a:r>
              <a:rPr lang="pt-BR" dirty="0"/>
              <a:t>° Planilha de riscos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F898846-08C7-4017-9381-51276462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06" y="209439"/>
            <a:ext cx="3363900" cy="572700"/>
          </a:xfrm>
        </p:spPr>
        <p:txBody>
          <a:bodyPr/>
          <a:lstStyle/>
          <a:p>
            <a:r>
              <a:rPr lang="pt-BR" dirty="0"/>
              <a:t>Próximos passos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FB301D5-6F52-41F7-858F-12D7AA2F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478" y="4250668"/>
            <a:ext cx="2138522" cy="89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705D717C-3761-4693-86CC-C19240337C1B}"/>
              </a:ext>
            </a:extLst>
          </p:cNvPr>
          <p:cNvSpPr/>
          <p:nvPr/>
        </p:nvSpPr>
        <p:spPr>
          <a:xfrm>
            <a:off x="8730225" y="0"/>
            <a:ext cx="413775" cy="1000125"/>
          </a:xfrm>
          <a:prstGeom prst="rect">
            <a:avLst/>
          </a:prstGeom>
          <a:solidFill>
            <a:srgbClr val="324A00"/>
          </a:solidFill>
          <a:ln>
            <a:solidFill>
              <a:srgbClr val="324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10B5-7D79-433D-BC62-33C472668CEF}"/>
              </a:ext>
            </a:extLst>
          </p:cNvPr>
          <p:cNvSpPr/>
          <p:nvPr/>
        </p:nvSpPr>
        <p:spPr>
          <a:xfrm>
            <a:off x="0" y="4438650"/>
            <a:ext cx="2037464" cy="704850"/>
          </a:xfrm>
          <a:prstGeom prst="rect">
            <a:avLst/>
          </a:prstGeom>
          <a:ln>
            <a:solidFill>
              <a:srgbClr val="B4B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306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CC29D2BD-BC18-4D79-94D3-1D6697894B8D}"/>
              </a:ext>
            </a:extLst>
          </p:cNvPr>
          <p:cNvSpPr/>
          <p:nvPr/>
        </p:nvSpPr>
        <p:spPr>
          <a:xfrm>
            <a:off x="0" y="4058194"/>
            <a:ext cx="6392091" cy="687977"/>
          </a:xfrm>
          <a:prstGeom prst="rect">
            <a:avLst/>
          </a:prstGeom>
          <a:solidFill>
            <a:srgbClr val="92A000">
              <a:alpha val="32000"/>
            </a:srgbClr>
          </a:solidFill>
          <a:ln w="3175">
            <a:solidFill>
              <a:srgbClr val="384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AE4C559-23BF-4F4D-B21E-7DEDC501FDC7}"/>
              </a:ext>
            </a:extLst>
          </p:cNvPr>
          <p:cNvSpPr/>
          <p:nvPr/>
        </p:nvSpPr>
        <p:spPr>
          <a:xfrm>
            <a:off x="7097486" y="357051"/>
            <a:ext cx="2046514" cy="349749"/>
          </a:xfrm>
          <a:prstGeom prst="rect">
            <a:avLst/>
          </a:prstGeom>
          <a:solidFill>
            <a:srgbClr val="92A000">
              <a:alpha val="31765"/>
            </a:srgbClr>
          </a:solidFill>
          <a:ln w="3175">
            <a:solidFill>
              <a:srgbClr val="384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4E435CA-4672-4A1A-9395-54E88819B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4" y="0"/>
            <a:ext cx="3043187" cy="126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675;p66">
            <a:extLst>
              <a:ext uri="{FF2B5EF4-FFF2-40B4-BE49-F238E27FC236}">
                <a16:creationId xmlns:a16="http://schemas.microsoft.com/office/drawing/2014/main" id="{B2A836E4-8368-4E01-8D40-66D342B19CE0}"/>
              </a:ext>
            </a:extLst>
          </p:cNvPr>
          <p:cNvSpPr/>
          <p:nvPr/>
        </p:nvSpPr>
        <p:spPr>
          <a:xfrm>
            <a:off x="833409" y="422282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grpSp>
        <p:nvGrpSpPr>
          <p:cNvPr id="15" name="Google Shape;676;p66">
            <a:extLst>
              <a:ext uri="{FF2B5EF4-FFF2-40B4-BE49-F238E27FC236}">
                <a16:creationId xmlns:a16="http://schemas.microsoft.com/office/drawing/2014/main" id="{075D8C99-E406-4D59-B78C-389B4B85D42E}"/>
              </a:ext>
            </a:extLst>
          </p:cNvPr>
          <p:cNvGrpSpPr/>
          <p:nvPr/>
        </p:nvGrpSpPr>
        <p:grpSpPr>
          <a:xfrm>
            <a:off x="1282881" y="4222824"/>
            <a:ext cx="346056" cy="345674"/>
            <a:chOff x="3303268" y="3817349"/>
            <a:chExt cx="346056" cy="345674"/>
          </a:xfrm>
        </p:grpSpPr>
        <p:sp>
          <p:nvSpPr>
            <p:cNvPr id="16" name="Google Shape;677;p66">
              <a:extLst>
                <a:ext uri="{FF2B5EF4-FFF2-40B4-BE49-F238E27FC236}">
                  <a16:creationId xmlns:a16="http://schemas.microsoft.com/office/drawing/2014/main" id="{9D2BA429-D2F5-4AE3-B209-84514AF80B1A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7" name="Google Shape;678;p66">
              <a:extLst>
                <a:ext uri="{FF2B5EF4-FFF2-40B4-BE49-F238E27FC236}">
                  <a16:creationId xmlns:a16="http://schemas.microsoft.com/office/drawing/2014/main" id="{2C600C28-80CB-4F85-9F6E-75EB732AD621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8" name="Google Shape;679;p66">
              <a:extLst>
                <a:ext uri="{FF2B5EF4-FFF2-40B4-BE49-F238E27FC236}">
                  <a16:creationId xmlns:a16="http://schemas.microsoft.com/office/drawing/2014/main" id="{EC969004-7714-444E-840C-C26FF9D9C320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9" name="Google Shape;680;p66">
              <a:extLst>
                <a:ext uri="{FF2B5EF4-FFF2-40B4-BE49-F238E27FC236}">
                  <a16:creationId xmlns:a16="http://schemas.microsoft.com/office/drawing/2014/main" id="{9B261B19-E501-45A2-98FA-7ECC9C5DFA2A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20" name="Google Shape;681;p66">
            <a:extLst>
              <a:ext uri="{FF2B5EF4-FFF2-40B4-BE49-F238E27FC236}">
                <a16:creationId xmlns:a16="http://schemas.microsoft.com/office/drawing/2014/main" id="{D2B38E7B-53DA-4C75-9CBC-A92FDEE117E8}"/>
              </a:ext>
            </a:extLst>
          </p:cNvPr>
          <p:cNvGrpSpPr/>
          <p:nvPr/>
        </p:nvGrpSpPr>
        <p:grpSpPr>
          <a:xfrm>
            <a:off x="1756033" y="4222824"/>
            <a:ext cx="346056" cy="345674"/>
            <a:chOff x="3752358" y="3817349"/>
            <a:chExt cx="346056" cy="345674"/>
          </a:xfrm>
        </p:grpSpPr>
        <p:sp>
          <p:nvSpPr>
            <p:cNvPr id="21" name="Google Shape;682;p66">
              <a:extLst>
                <a:ext uri="{FF2B5EF4-FFF2-40B4-BE49-F238E27FC236}">
                  <a16:creationId xmlns:a16="http://schemas.microsoft.com/office/drawing/2014/main" id="{C3B5F1D6-ACDD-4E36-9573-FFBA3E636379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22" name="Google Shape;683;p66">
              <a:extLst>
                <a:ext uri="{FF2B5EF4-FFF2-40B4-BE49-F238E27FC236}">
                  <a16:creationId xmlns:a16="http://schemas.microsoft.com/office/drawing/2014/main" id="{71618DC2-1FB1-45D9-AACB-97C2C42C8A05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23" name="Google Shape;684;p66">
              <a:extLst>
                <a:ext uri="{FF2B5EF4-FFF2-40B4-BE49-F238E27FC236}">
                  <a16:creationId xmlns:a16="http://schemas.microsoft.com/office/drawing/2014/main" id="{F2585731-4B31-46E7-896B-5967D973AA36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24" name="Google Shape;685;p66">
              <a:extLst>
                <a:ext uri="{FF2B5EF4-FFF2-40B4-BE49-F238E27FC236}">
                  <a16:creationId xmlns:a16="http://schemas.microsoft.com/office/drawing/2014/main" id="{BD125BFE-0D44-4C8F-A33E-6B176A34DA44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E6042A4E-9AA7-48B5-8911-C18EBDF5AD36}"/>
              </a:ext>
            </a:extLst>
          </p:cNvPr>
          <p:cNvSpPr/>
          <p:nvPr/>
        </p:nvSpPr>
        <p:spPr>
          <a:xfrm>
            <a:off x="4188822" y="539931"/>
            <a:ext cx="4963886" cy="4093029"/>
          </a:xfrm>
          <a:prstGeom prst="rect">
            <a:avLst/>
          </a:prstGeom>
          <a:solidFill>
            <a:srgbClr val="384A0F">
              <a:alpha val="91000"/>
            </a:srgbClr>
          </a:solidFill>
          <a:ln w="3175">
            <a:solidFill>
              <a:srgbClr val="384A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Google Shape;674;p66">
            <a:extLst>
              <a:ext uri="{FF2B5EF4-FFF2-40B4-BE49-F238E27FC236}">
                <a16:creationId xmlns:a16="http://schemas.microsoft.com/office/drawing/2014/main" id="{C2600882-E7FD-4A6A-8A29-FA42502881DF}"/>
              </a:ext>
            </a:extLst>
          </p:cNvPr>
          <p:cNvSpPr txBox="1">
            <a:spLocks/>
          </p:cNvSpPr>
          <p:nvPr/>
        </p:nvSpPr>
        <p:spPr>
          <a:xfrm>
            <a:off x="4849000" y="1653474"/>
            <a:ext cx="3225000" cy="130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>
                <a:solidFill>
                  <a:srgbClr val="FFFFFF"/>
                </a:solidFill>
                <a:latin typeface="Montserrat" panose="00000500000000000000" pitchFamily="2" charset="0"/>
              </a:rPr>
              <a:t>Alguma duvida?</a:t>
            </a:r>
          </a:p>
          <a:p>
            <a:pPr>
              <a:buClr>
                <a:schemeClr val="dk1"/>
              </a:buClr>
              <a:buSzPts val="1100"/>
            </a:pPr>
            <a:r>
              <a:rPr lang="pt-BR" dirty="0">
                <a:solidFill>
                  <a:srgbClr val="FFFFFF"/>
                </a:solidFill>
                <a:latin typeface="Montserrat" panose="00000500000000000000" pitchFamily="2" charset="0"/>
              </a:rPr>
              <a:t>SunBean_22@gmail.com</a:t>
            </a:r>
          </a:p>
          <a:p>
            <a:pPr>
              <a:buClr>
                <a:schemeClr val="dk1"/>
              </a:buClr>
              <a:buSzPts val="1100"/>
            </a:pPr>
            <a:r>
              <a:rPr lang="pt-BR" dirty="0">
                <a:solidFill>
                  <a:srgbClr val="FFFFFF"/>
                </a:solidFill>
                <a:latin typeface="Montserrat" panose="00000500000000000000" pitchFamily="2" charset="0"/>
              </a:rPr>
              <a:t>+55 620 421 838</a:t>
            </a:r>
          </a:p>
          <a:p>
            <a:pPr>
              <a:buClr>
                <a:schemeClr val="dk1"/>
              </a:buClr>
              <a:buSzPts val="1100"/>
            </a:pPr>
            <a:r>
              <a:rPr lang="pt-BR" dirty="0">
                <a:solidFill>
                  <a:srgbClr val="FFFFFF"/>
                </a:solidFill>
                <a:latin typeface="Montserrat" panose="00000500000000000000" pitchFamily="2" charset="0"/>
              </a:rPr>
              <a:t>SunBean.com</a:t>
            </a:r>
          </a:p>
          <a:p>
            <a:pPr>
              <a:buClr>
                <a:schemeClr val="dk1"/>
              </a:buClr>
              <a:buSzPts val="1100"/>
            </a:pPr>
            <a:endParaRPr lang="pt-BR" dirty="0">
              <a:solidFill>
                <a:srgbClr val="FFFFFF"/>
              </a:solidFill>
            </a:endParaRPr>
          </a:p>
          <a:p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28" name="Google Shape;672;p66">
            <a:extLst>
              <a:ext uri="{FF2B5EF4-FFF2-40B4-BE49-F238E27FC236}">
                <a16:creationId xmlns:a16="http://schemas.microsoft.com/office/drawing/2014/main" id="{BA0A3458-30F1-44BE-B6E7-1C8981AC5CE5}"/>
              </a:ext>
            </a:extLst>
          </p:cNvPr>
          <p:cNvSpPr txBox="1">
            <a:spLocks/>
          </p:cNvSpPr>
          <p:nvPr/>
        </p:nvSpPr>
        <p:spPr>
          <a:xfrm>
            <a:off x="4848825" y="706800"/>
            <a:ext cx="372568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 b="1" dirty="0">
                <a:solidFill>
                  <a:srgbClr val="FFFFFF"/>
                </a:solidFill>
                <a:latin typeface="Playfair Display" panose="00000500000000000000" pitchFamily="2" charset="0"/>
              </a:rPr>
              <a:t>Obrigado!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FF26929-62F8-423B-B6C6-8CA41801360C}"/>
              </a:ext>
            </a:extLst>
          </p:cNvPr>
          <p:cNvSpPr txBox="1"/>
          <p:nvPr/>
        </p:nvSpPr>
        <p:spPr>
          <a:xfrm>
            <a:off x="4963886" y="3257006"/>
            <a:ext cx="311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Créditos: </a:t>
            </a: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SunBean</a:t>
            </a: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123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202619E-A584-4EDF-A5C9-6C2331AD9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66" y="1"/>
            <a:ext cx="2059658" cy="8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A8C5F6B-58A5-4B8D-8F9E-FB116FD5F6E2}"/>
              </a:ext>
            </a:extLst>
          </p:cNvPr>
          <p:cNvSpPr txBox="1"/>
          <p:nvPr/>
        </p:nvSpPr>
        <p:spPr>
          <a:xfrm>
            <a:off x="1665677" y="890356"/>
            <a:ext cx="5812646" cy="561692"/>
          </a:xfrm>
          <a:prstGeom prst="rect">
            <a:avLst/>
          </a:prstGeom>
          <a:solidFill>
            <a:schemeClr val="bg1"/>
          </a:solidFill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r>
              <a:rPr lang="pt-BR" sz="3200" b="1" dirty="0">
                <a:solidFill>
                  <a:srgbClr val="262626"/>
                </a:solidFill>
                <a:latin typeface="Playfair Display" panose="00000500000000000000" pitchFamily="2" charset="0"/>
                <a:ea typeface="Roboto"/>
                <a:cs typeface="Roboto" panose="02000000000000000000" pitchFamily="2" charset="0"/>
              </a:rPr>
              <a:t>Conheça a nossa equipe</a:t>
            </a:r>
          </a:p>
        </p:txBody>
      </p:sp>
      <p:pic>
        <p:nvPicPr>
          <p:cNvPr id="4" name="Imagem 3" descr="Homem falando ao celular&#10;&#10;Descrição gerada automaticamente">
            <a:extLst>
              <a:ext uri="{FF2B5EF4-FFF2-40B4-BE49-F238E27FC236}">
                <a16:creationId xmlns:a16="http://schemas.microsoft.com/office/drawing/2014/main" id="{DC874CAB-998D-4764-94F9-DB11D0A58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40" y="1784734"/>
            <a:ext cx="771319" cy="799849"/>
          </a:xfrm>
          <a:prstGeom prst="rect">
            <a:avLst/>
          </a:prstGeom>
        </p:spPr>
      </p:pic>
      <p:pic>
        <p:nvPicPr>
          <p:cNvPr id="25" name="Imagem 24" descr="Foto em preto e branco de mulher sorrindo&#10;&#10;Descrição gerada automaticamente">
            <a:extLst>
              <a:ext uri="{FF2B5EF4-FFF2-40B4-BE49-F238E27FC236}">
                <a16:creationId xmlns:a16="http://schemas.microsoft.com/office/drawing/2014/main" id="{1B6DE421-94B0-4F97-93DA-9BB2CA1FF9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63" y="1793332"/>
            <a:ext cx="771319" cy="799849"/>
          </a:xfrm>
          <a:prstGeom prst="rect">
            <a:avLst/>
          </a:prstGeom>
        </p:spPr>
      </p:pic>
      <p:pic>
        <p:nvPicPr>
          <p:cNvPr id="26" name="Imagem 25" descr="Foto de uma pessoa olhando para a câmera&#10;&#10;Descrição gerada automaticamente">
            <a:extLst>
              <a:ext uri="{FF2B5EF4-FFF2-40B4-BE49-F238E27FC236}">
                <a16:creationId xmlns:a16="http://schemas.microsoft.com/office/drawing/2014/main" id="{D0EB441A-DD29-45A0-895D-2496340583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62" y="2828800"/>
            <a:ext cx="771319" cy="799849"/>
          </a:xfrm>
          <a:prstGeom prst="rect">
            <a:avLst/>
          </a:prstGeom>
        </p:spPr>
      </p:pic>
      <p:pic>
        <p:nvPicPr>
          <p:cNvPr id="27" name="Imagem 26" descr="Foto preta e branca de homem com óculos de grau&#10;&#10;Descrição gerada automaticamente">
            <a:extLst>
              <a:ext uri="{FF2B5EF4-FFF2-40B4-BE49-F238E27FC236}">
                <a16:creationId xmlns:a16="http://schemas.microsoft.com/office/drawing/2014/main" id="{F1A67AF1-CE97-4DE9-BE93-0BCF036DF7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40" y="2828799"/>
            <a:ext cx="770693" cy="799200"/>
          </a:xfrm>
          <a:prstGeom prst="rect">
            <a:avLst/>
          </a:prstGeom>
        </p:spPr>
      </p:pic>
      <p:pic>
        <p:nvPicPr>
          <p:cNvPr id="28" name="Imagem 27" descr="Homem sorrindo pousando para foto&#10;&#10;Descrição gerada automaticamente">
            <a:extLst>
              <a:ext uri="{FF2B5EF4-FFF2-40B4-BE49-F238E27FC236}">
                <a16:creationId xmlns:a16="http://schemas.microsoft.com/office/drawing/2014/main" id="{6A5A9F9F-1CE7-4E9A-89DA-ABC3B125E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62" y="3864266"/>
            <a:ext cx="770693" cy="799200"/>
          </a:xfrm>
          <a:prstGeom prst="rect">
            <a:avLst/>
          </a:prstGeom>
        </p:spPr>
      </p:pic>
      <p:pic>
        <p:nvPicPr>
          <p:cNvPr id="29" name="Imagem 28" descr="Mulher com óculos escuros&#10;&#10;Descrição gerada automaticamente">
            <a:extLst>
              <a:ext uri="{FF2B5EF4-FFF2-40B4-BE49-F238E27FC236}">
                <a16:creationId xmlns:a16="http://schemas.microsoft.com/office/drawing/2014/main" id="{E1133BE9-8F03-4E43-9D02-467768561B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40" y="3864267"/>
            <a:ext cx="770693" cy="799200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8467B823-DC95-4E5C-B1F9-8FCE3CB938A9}"/>
              </a:ext>
            </a:extLst>
          </p:cNvPr>
          <p:cNvSpPr txBox="1"/>
          <p:nvPr/>
        </p:nvSpPr>
        <p:spPr>
          <a:xfrm>
            <a:off x="2010507" y="1742807"/>
            <a:ext cx="1951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rgbClr val="53AC46"/>
                </a:solidFill>
              </a:rPr>
              <a:t>Julia Duran</a:t>
            </a:r>
          </a:p>
          <a:p>
            <a:r>
              <a:rPr lang="pt-BR" sz="1800" dirty="0" err="1"/>
              <a:t>Product</a:t>
            </a:r>
            <a:r>
              <a:rPr lang="pt-BR" sz="1800" dirty="0"/>
              <a:t> </a:t>
            </a:r>
            <a:r>
              <a:rPr lang="pt-BR" sz="1800" dirty="0" err="1"/>
              <a:t>Owner</a:t>
            </a:r>
            <a:endParaRPr lang="pt-BR" sz="1800" dirty="0"/>
          </a:p>
          <a:p>
            <a:r>
              <a:rPr lang="pt-BR" sz="1800" dirty="0"/>
              <a:t>Análise de dados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1597C5A-C5E8-4528-AE69-25B88342B067}"/>
              </a:ext>
            </a:extLst>
          </p:cNvPr>
          <p:cNvSpPr txBox="1"/>
          <p:nvPr/>
        </p:nvSpPr>
        <p:spPr>
          <a:xfrm>
            <a:off x="2010507" y="2916775"/>
            <a:ext cx="1951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rgbClr val="53AC46"/>
                </a:solidFill>
              </a:rPr>
              <a:t>Pedro Mendonça</a:t>
            </a:r>
          </a:p>
          <a:p>
            <a:r>
              <a:rPr lang="pt-BR" sz="1800" dirty="0"/>
              <a:t>Scrum Master</a:t>
            </a:r>
          </a:p>
          <a:p>
            <a:r>
              <a:rPr lang="pt-BR" sz="1800" dirty="0" err="1"/>
              <a:t>Dev</a:t>
            </a:r>
            <a:r>
              <a:rPr lang="pt-BR" sz="1800" dirty="0"/>
              <a:t> Full-</a:t>
            </a:r>
            <a:r>
              <a:rPr lang="pt-BR" sz="1800" dirty="0" err="1"/>
              <a:t>Stack</a:t>
            </a:r>
            <a:endParaRPr lang="pt-BR" sz="1800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2F026C0-769F-4AE4-A679-314AB0C6BBFF}"/>
              </a:ext>
            </a:extLst>
          </p:cNvPr>
          <p:cNvSpPr txBox="1"/>
          <p:nvPr/>
        </p:nvSpPr>
        <p:spPr>
          <a:xfrm>
            <a:off x="6134503" y="1742807"/>
            <a:ext cx="1951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rgbClr val="53AC46"/>
                </a:solidFill>
              </a:rPr>
              <a:t>Jonathan </a:t>
            </a:r>
            <a:r>
              <a:rPr lang="pt-BR" sz="1800" dirty="0" err="1">
                <a:solidFill>
                  <a:srgbClr val="53AC46"/>
                </a:solidFill>
              </a:rPr>
              <a:t>Gilber</a:t>
            </a:r>
            <a:endParaRPr lang="pt-BR" sz="1800" dirty="0">
              <a:solidFill>
                <a:srgbClr val="53AC46"/>
              </a:solidFill>
            </a:endParaRPr>
          </a:p>
          <a:p>
            <a:r>
              <a:rPr lang="pt-BR" sz="1800" dirty="0"/>
              <a:t>Designer</a:t>
            </a:r>
          </a:p>
          <a:p>
            <a:r>
              <a:rPr lang="pt-BR" sz="1800" dirty="0" err="1"/>
              <a:t>Dev</a:t>
            </a:r>
            <a:r>
              <a:rPr lang="pt-BR" sz="1800" dirty="0"/>
              <a:t> Front-</a:t>
            </a:r>
            <a:r>
              <a:rPr lang="pt-BR" sz="1800" dirty="0" err="1"/>
              <a:t>End</a:t>
            </a:r>
            <a:endParaRPr lang="pt-BR" sz="1800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852F90F-1530-4F26-AF44-8368E1957A4C}"/>
              </a:ext>
            </a:extLst>
          </p:cNvPr>
          <p:cNvSpPr txBox="1"/>
          <p:nvPr/>
        </p:nvSpPr>
        <p:spPr>
          <a:xfrm>
            <a:off x="2099827" y="3952243"/>
            <a:ext cx="1951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err="1">
                <a:solidFill>
                  <a:srgbClr val="53AC46"/>
                </a:solidFill>
              </a:rPr>
              <a:t>Mythras</a:t>
            </a:r>
            <a:r>
              <a:rPr lang="pt-BR" sz="1800" dirty="0">
                <a:solidFill>
                  <a:srgbClr val="53AC46"/>
                </a:solidFill>
              </a:rPr>
              <a:t> Freitas</a:t>
            </a:r>
          </a:p>
          <a:p>
            <a:r>
              <a:rPr lang="pt-BR" sz="1800" dirty="0" err="1"/>
              <a:t>Dev</a:t>
            </a:r>
            <a:r>
              <a:rPr lang="pt-BR" sz="1800" dirty="0"/>
              <a:t> Full-</a:t>
            </a:r>
            <a:r>
              <a:rPr lang="pt-BR" sz="1800" dirty="0" err="1"/>
              <a:t>Stack</a:t>
            </a:r>
            <a:endParaRPr lang="pt-BR" sz="1800" dirty="0"/>
          </a:p>
          <a:p>
            <a:r>
              <a:rPr lang="pt-BR" sz="1800" dirty="0"/>
              <a:t>Analista Júnior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3C451AC-4D7B-432B-95D4-2CA984C731F1}"/>
              </a:ext>
            </a:extLst>
          </p:cNvPr>
          <p:cNvSpPr txBox="1"/>
          <p:nvPr/>
        </p:nvSpPr>
        <p:spPr>
          <a:xfrm>
            <a:off x="6134505" y="2916775"/>
            <a:ext cx="2225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rgbClr val="53AC46"/>
                </a:solidFill>
              </a:rPr>
              <a:t>Reginaldo Junior</a:t>
            </a:r>
          </a:p>
          <a:p>
            <a:r>
              <a:rPr lang="pt-BR" sz="1800" dirty="0" err="1"/>
              <a:t>Dev</a:t>
            </a:r>
            <a:r>
              <a:rPr lang="pt-BR" sz="1800" dirty="0"/>
              <a:t> Full-</a:t>
            </a:r>
            <a:r>
              <a:rPr lang="pt-BR" sz="1800" dirty="0" err="1"/>
              <a:t>Stack</a:t>
            </a:r>
            <a:endParaRPr lang="pt-BR" sz="1800" dirty="0"/>
          </a:p>
          <a:p>
            <a:r>
              <a:rPr lang="pt-BR" sz="1800" dirty="0"/>
              <a:t>Software </a:t>
            </a:r>
            <a:r>
              <a:rPr lang="pt-BR" sz="1800" dirty="0" err="1"/>
              <a:t>Engineer</a:t>
            </a:r>
            <a:endParaRPr lang="pt-BR" sz="1800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0C6BDA5-11A2-4B73-A10A-FAD8012B5820}"/>
              </a:ext>
            </a:extLst>
          </p:cNvPr>
          <p:cNvSpPr txBox="1"/>
          <p:nvPr/>
        </p:nvSpPr>
        <p:spPr>
          <a:xfrm>
            <a:off x="6134504" y="3952243"/>
            <a:ext cx="1951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rgbClr val="53AC46"/>
                </a:solidFill>
              </a:rPr>
              <a:t>Matheus Hideki</a:t>
            </a:r>
          </a:p>
          <a:p>
            <a:r>
              <a:rPr lang="pt-BR" sz="1800" dirty="0" err="1"/>
              <a:t>Dev</a:t>
            </a:r>
            <a:r>
              <a:rPr lang="pt-BR" sz="1800" dirty="0"/>
              <a:t> Back-</a:t>
            </a:r>
            <a:r>
              <a:rPr lang="pt-BR" sz="1800" dirty="0" err="1"/>
              <a:t>End</a:t>
            </a:r>
            <a:endParaRPr lang="pt-BR" sz="1800" dirty="0"/>
          </a:p>
          <a:p>
            <a:r>
              <a:rPr lang="pt-BR" sz="1800" dirty="0"/>
              <a:t>Data </a:t>
            </a:r>
            <a:r>
              <a:rPr lang="pt-BR" sz="1800" dirty="0" err="1"/>
              <a:t>Engineer</a:t>
            </a:r>
            <a:endParaRPr lang="pt-BR" sz="1800" dirty="0"/>
          </a:p>
        </p:txBody>
      </p:sp>
      <p:sp>
        <p:nvSpPr>
          <p:cNvPr id="17" name="Google Shape;277;p44">
            <a:extLst>
              <a:ext uri="{FF2B5EF4-FFF2-40B4-BE49-F238E27FC236}">
                <a16:creationId xmlns:a16="http://schemas.microsoft.com/office/drawing/2014/main" id="{808F8C93-57BE-4B65-87FA-E73587B3B4E1}"/>
              </a:ext>
            </a:extLst>
          </p:cNvPr>
          <p:cNvSpPr/>
          <p:nvPr/>
        </p:nvSpPr>
        <p:spPr>
          <a:xfrm rot="10800000">
            <a:off x="5960400" y="367051"/>
            <a:ext cx="3183600" cy="351900"/>
          </a:xfrm>
          <a:prstGeom prst="rect">
            <a:avLst/>
          </a:prstGeom>
          <a:solidFill>
            <a:srgbClr val="B4BD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161BA22-ECA0-4159-BBEA-23EEEA93E92F}"/>
              </a:ext>
            </a:extLst>
          </p:cNvPr>
          <p:cNvSpPr/>
          <p:nvPr/>
        </p:nvSpPr>
        <p:spPr>
          <a:xfrm>
            <a:off x="0" y="4124325"/>
            <a:ext cx="314325" cy="1019175"/>
          </a:xfrm>
          <a:prstGeom prst="rect">
            <a:avLst/>
          </a:prstGeom>
          <a:solidFill>
            <a:srgbClr val="324A00"/>
          </a:solidFill>
          <a:ln w="3175">
            <a:solidFill>
              <a:srgbClr val="B4B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8625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>
            <a:spLocks noGrp="1"/>
          </p:cNvSpPr>
          <p:nvPr>
            <p:ph type="title"/>
          </p:nvPr>
        </p:nvSpPr>
        <p:spPr>
          <a:xfrm>
            <a:off x="634034" y="1191586"/>
            <a:ext cx="2751912" cy="5935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empresa</a:t>
            </a:r>
            <a:endParaRPr dirty="0"/>
          </a:p>
        </p:txBody>
      </p:sp>
      <p:sp>
        <p:nvSpPr>
          <p:cNvPr id="274" name="Google Shape;274;p44"/>
          <p:cNvSpPr txBox="1">
            <a:spLocks noGrp="1"/>
          </p:cNvSpPr>
          <p:nvPr>
            <p:ph type="body" idx="1"/>
          </p:nvPr>
        </p:nvSpPr>
        <p:spPr>
          <a:xfrm>
            <a:off x="634034" y="1807748"/>
            <a:ext cx="2751911" cy="3115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Somos a </a:t>
            </a:r>
            <a:r>
              <a:rPr lang="pt-BR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Sunbean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empresa focada em soluções para os produtores e agricultores afetados pelas mudanças climáticas.</a:t>
            </a:r>
            <a:endParaRPr lang="en" sz="1800" dirty="0"/>
          </a:p>
        </p:txBody>
      </p:sp>
      <p:sp>
        <p:nvSpPr>
          <p:cNvPr id="276" name="Google Shape;276;p44"/>
          <p:cNvSpPr/>
          <p:nvPr/>
        </p:nvSpPr>
        <p:spPr>
          <a:xfrm rot="10800000">
            <a:off x="0" y="442230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77;p44">
            <a:extLst>
              <a:ext uri="{FF2B5EF4-FFF2-40B4-BE49-F238E27FC236}">
                <a16:creationId xmlns:a16="http://schemas.microsoft.com/office/drawing/2014/main" id="{767E9532-0F5D-4B41-918F-A45D6A1A938C}"/>
              </a:ext>
            </a:extLst>
          </p:cNvPr>
          <p:cNvSpPr/>
          <p:nvPr/>
        </p:nvSpPr>
        <p:spPr>
          <a:xfrm rot="10800000">
            <a:off x="5960400" y="367051"/>
            <a:ext cx="3183600" cy="351900"/>
          </a:xfrm>
          <a:prstGeom prst="rect">
            <a:avLst/>
          </a:prstGeom>
          <a:solidFill>
            <a:srgbClr val="324A00">
              <a:alpha val="7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DBAD8EB-CFE2-4B40-BD6C-A06E39D40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66" y="1"/>
            <a:ext cx="2059658" cy="8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 descr="Jardim com plantas verdes&#10;&#10;Descrição gerada automaticamente">
            <a:extLst>
              <a:ext uri="{FF2B5EF4-FFF2-40B4-BE49-F238E27FC236}">
                <a16:creationId xmlns:a16="http://schemas.microsoft.com/office/drawing/2014/main" id="{E6EFF66E-2340-47C8-A355-6FD52EDC7F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247"/>
          <a:stretch/>
        </p:blipFill>
        <p:spPr>
          <a:xfrm>
            <a:off x="4109921" y="543000"/>
            <a:ext cx="4310104" cy="46177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b="1" dirty="0">
                <a:solidFill>
                  <a:srgbClr val="324A00"/>
                </a:solidFill>
                <a:latin typeface="Playfair Display" panose="00000500000000000000" pitchFamily="2" charset="0"/>
              </a:rPr>
              <a:t>Infográfico</a:t>
            </a:r>
            <a:endParaRPr b="1" dirty="0">
              <a:solidFill>
                <a:srgbClr val="324A00"/>
              </a:solidFill>
              <a:latin typeface="Playfair Display" panose="00000500000000000000" pitchFamily="2" charset="0"/>
            </a:endParaRPr>
          </a:p>
        </p:txBody>
      </p:sp>
      <p:sp>
        <p:nvSpPr>
          <p:cNvPr id="331" name="Google Shape;331;p49"/>
          <p:cNvSpPr txBox="1">
            <a:spLocks noGrp="1"/>
          </p:cNvSpPr>
          <p:nvPr>
            <p:ph type="title"/>
          </p:nvPr>
        </p:nvSpPr>
        <p:spPr>
          <a:xfrm>
            <a:off x="723975" y="1622275"/>
            <a:ext cx="1092000" cy="40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1800" dirty="0">
                <a:solidFill>
                  <a:srgbClr val="8C4303"/>
                </a:solidFill>
              </a:rPr>
              <a:t>Site</a:t>
            </a:r>
            <a:endParaRPr sz="1800" dirty="0">
              <a:solidFill>
                <a:srgbClr val="8C4303"/>
              </a:solidFill>
            </a:endParaRPr>
          </a:p>
        </p:txBody>
      </p:sp>
      <p:sp>
        <p:nvSpPr>
          <p:cNvPr id="332" name="Google Shape;332;p49"/>
          <p:cNvSpPr txBox="1">
            <a:spLocks noGrp="1"/>
          </p:cNvSpPr>
          <p:nvPr>
            <p:ph type="body" idx="4294967295"/>
          </p:nvPr>
        </p:nvSpPr>
        <p:spPr>
          <a:xfrm>
            <a:off x="723975" y="1969825"/>
            <a:ext cx="2019300" cy="584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sz="1400" dirty="0"/>
              <a:t>Acesso ao site e a todo conteudo</a:t>
            </a:r>
            <a:endParaRPr sz="1400" dirty="0"/>
          </a:p>
        </p:txBody>
      </p:sp>
      <p:sp>
        <p:nvSpPr>
          <p:cNvPr id="333" name="Google Shape;333;p49"/>
          <p:cNvSpPr txBox="1">
            <a:spLocks noGrp="1"/>
          </p:cNvSpPr>
          <p:nvPr>
            <p:ph type="title"/>
          </p:nvPr>
        </p:nvSpPr>
        <p:spPr>
          <a:xfrm>
            <a:off x="723975" y="3147100"/>
            <a:ext cx="1092000" cy="40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1800" dirty="0">
                <a:solidFill>
                  <a:srgbClr val="8C4303"/>
                </a:solidFill>
              </a:rPr>
              <a:t>Lucro</a:t>
            </a:r>
            <a:endParaRPr sz="1800" dirty="0">
              <a:solidFill>
                <a:srgbClr val="8C4303"/>
              </a:solidFill>
            </a:endParaRPr>
          </a:p>
        </p:txBody>
      </p:sp>
      <p:sp>
        <p:nvSpPr>
          <p:cNvPr id="334" name="Google Shape;334;p49"/>
          <p:cNvSpPr txBox="1">
            <a:spLocks noGrp="1"/>
          </p:cNvSpPr>
          <p:nvPr>
            <p:ph type="body" idx="4294967295"/>
          </p:nvPr>
        </p:nvSpPr>
        <p:spPr>
          <a:xfrm>
            <a:off x="723975" y="3494650"/>
            <a:ext cx="2019300" cy="584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sz="1400" dirty="0"/>
              <a:t>Redução de perdas rendendo lucro</a:t>
            </a:r>
            <a:endParaRPr sz="1400" dirty="0"/>
          </a:p>
        </p:txBody>
      </p:sp>
      <p:sp>
        <p:nvSpPr>
          <p:cNvPr id="335" name="Google Shape;335;p49"/>
          <p:cNvSpPr txBox="1">
            <a:spLocks noGrp="1"/>
          </p:cNvSpPr>
          <p:nvPr>
            <p:ph type="title"/>
          </p:nvPr>
        </p:nvSpPr>
        <p:spPr>
          <a:xfrm>
            <a:off x="7328204" y="1622275"/>
            <a:ext cx="1092000" cy="404700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pt-BR" sz="1800" dirty="0">
                <a:solidFill>
                  <a:srgbClr val="8C4303"/>
                </a:solidFill>
              </a:rPr>
              <a:t>Plantio</a:t>
            </a:r>
          </a:p>
        </p:txBody>
      </p:sp>
      <p:sp>
        <p:nvSpPr>
          <p:cNvPr id="336" name="Google Shape;336;p49"/>
          <p:cNvSpPr txBox="1">
            <a:spLocks noGrp="1"/>
          </p:cNvSpPr>
          <p:nvPr>
            <p:ph type="body" idx="4294967295"/>
          </p:nvPr>
        </p:nvSpPr>
        <p:spPr>
          <a:xfrm>
            <a:off x="6400800" y="1969825"/>
            <a:ext cx="2019300" cy="584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Avaliação do plantio do cliente</a:t>
            </a:r>
          </a:p>
        </p:txBody>
      </p:sp>
      <p:sp>
        <p:nvSpPr>
          <p:cNvPr id="337" name="Google Shape;337;p49"/>
          <p:cNvSpPr txBox="1">
            <a:spLocks noGrp="1"/>
          </p:cNvSpPr>
          <p:nvPr>
            <p:ph type="title"/>
          </p:nvPr>
        </p:nvSpPr>
        <p:spPr>
          <a:xfrm>
            <a:off x="7328204" y="3147100"/>
            <a:ext cx="1092000" cy="40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r"/>
            <a:r>
              <a:rPr lang="pt-BR" sz="1800" dirty="0">
                <a:solidFill>
                  <a:srgbClr val="8C4303"/>
                </a:solidFill>
              </a:rPr>
              <a:t>Gráficos</a:t>
            </a:r>
          </a:p>
        </p:txBody>
      </p:sp>
      <p:sp>
        <p:nvSpPr>
          <p:cNvPr id="338" name="Google Shape;338;p49"/>
          <p:cNvSpPr txBox="1">
            <a:spLocks noGrp="1"/>
          </p:cNvSpPr>
          <p:nvPr>
            <p:ph type="body" idx="4294967295"/>
          </p:nvPr>
        </p:nvSpPr>
        <p:spPr>
          <a:xfrm>
            <a:off x="6400800" y="3494650"/>
            <a:ext cx="2019300" cy="584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r"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pt-BR" sz="1400" dirty="0">
                <a:solidFill>
                  <a:schemeClr val="dk1"/>
                </a:solidFill>
              </a:rPr>
              <a:t>Gráficos explicativos sobre o plantio</a:t>
            </a:r>
            <a:endParaRPr lang="pt-BR" sz="1400" dirty="0"/>
          </a:p>
        </p:txBody>
      </p:sp>
      <p:cxnSp>
        <p:nvCxnSpPr>
          <p:cNvPr id="339" name="Google Shape;339;p49"/>
          <p:cNvCxnSpPr>
            <a:cxnSpLocks/>
            <a:stCxn id="331" idx="3"/>
          </p:cNvCxnSpPr>
          <p:nvPr/>
        </p:nvCxnSpPr>
        <p:spPr>
          <a:xfrm>
            <a:off x="1815975" y="1824625"/>
            <a:ext cx="1489200" cy="404100"/>
          </a:xfrm>
          <a:prstGeom prst="bentConnector3">
            <a:avLst>
              <a:gd name="adj1" fmla="val 69299"/>
            </a:avLst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49"/>
          <p:cNvCxnSpPr>
            <a:stCxn id="333" idx="3"/>
          </p:cNvCxnSpPr>
          <p:nvPr/>
        </p:nvCxnSpPr>
        <p:spPr>
          <a:xfrm>
            <a:off x="1815975" y="3349450"/>
            <a:ext cx="1460700" cy="251100"/>
          </a:xfrm>
          <a:prstGeom prst="bentConnector3">
            <a:avLst>
              <a:gd name="adj1" fmla="val 77172"/>
            </a:avLst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1" name="Google Shape;341;p49"/>
          <p:cNvCxnSpPr>
            <a:stCxn id="335" idx="1"/>
          </p:cNvCxnSpPr>
          <p:nvPr/>
        </p:nvCxnSpPr>
        <p:spPr>
          <a:xfrm rot="10800000" flipV="1">
            <a:off x="5619704" y="1824625"/>
            <a:ext cx="1708500" cy="404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2" name="Google Shape;342;p49"/>
          <p:cNvCxnSpPr/>
          <p:nvPr/>
        </p:nvCxnSpPr>
        <p:spPr>
          <a:xfrm flipH="1">
            <a:off x="5657804" y="3349450"/>
            <a:ext cx="1670400" cy="251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43" name="Google Shape;343;p49"/>
          <p:cNvSpPr/>
          <p:nvPr/>
        </p:nvSpPr>
        <p:spPr>
          <a:xfrm rot="2700000">
            <a:off x="4509878" y="1762955"/>
            <a:ext cx="1234627" cy="1201583"/>
          </a:xfrm>
          <a:custGeom>
            <a:avLst/>
            <a:gdLst/>
            <a:ahLst/>
            <a:cxnLst/>
            <a:rect l="l" t="t" r="r" b="b"/>
            <a:pathLst>
              <a:path w="5983" h="5821" extrusionOk="0">
                <a:moveTo>
                  <a:pt x="2652" y="1"/>
                </a:moveTo>
                <a:cubicBezTo>
                  <a:pt x="1473" y="1"/>
                  <a:pt x="333" y="843"/>
                  <a:pt x="176" y="2200"/>
                </a:cubicBezTo>
                <a:cubicBezTo>
                  <a:pt x="1" y="3763"/>
                  <a:pt x="1259" y="4955"/>
                  <a:pt x="2643" y="4955"/>
                </a:cubicBezTo>
                <a:cubicBezTo>
                  <a:pt x="3079" y="4955"/>
                  <a:pt x="3528" y="4836"/>
                  <a:pt x="3948" y="4573"/>
                </a:cubicBezTo>
                <a:lnTo>
                  <a:pt x="5203" y="5821"/>
                </a:lnTo>
                <a:lnTo>
                  <a:pt x="5982" y="5035"/>
                </a:lnTo>
                <a:lnTo>
                  <a:pt x="4735" y="3787"/>
                </a:lnTo>
                <a:cubicBezTo>
                  <a:pt x="5340" y="2813"/>
                  <a:pt x="5196" y="1544"/>
                  <a:pt x="4388" y="729"/>
                </a:cubicBezTo>
                <a:cubicBezTo>
                  <a:pt x="3888" y="228"/>
                  <a:pt x="3265" y="1"/>
                  <a:pt x="2652" y="1"/>
                </a:cubicBezTo>
                <a:close/>
              </a:path>
            </a:pathLst>
          </a:custGeom>
          <a:solidFill>
            <a:srgbClr val="324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44" name="Google Shape;344;p49"/>
          <p:cNvSpPr/>
          <p:nvPr/>
        </p:nvSpPr>
        <p:spPr>
          <a:xfrm rot="2700000">
            <a:off x="4786292" y="1912253"/>
            <a:ext cx="681797" cy="650643"/>
          </a:xfrm>
          <a:custGeom>
            <a:avLst/>
            <a:gdLst/>
            <a:ahLst/>
            <a:cxnLst/>
            <a:rect l="l" t="t" r="r" b="b"/>
            <a:pathLst>
              <a:path w="3304" h="3152" extrusionOk="0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rgbClr val="B4BD6E"/>
          </a:solidFill>
          <a:ln w="38100" cap="flat" cmpd="sng">
            <a:solidFill>
              <a:srgbClr val="B4BD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345" name="Google Shape;345;p49"/>
          <p:cNvSpPr/>
          <p:nvPr/>
        </p:nvSpPr>
        <p:spPr>
          <a:xfrm rot="2700000">
            <a:off x="4389598" y="3047355"/>
            <a:ext cx="1354520" cy="1202202"/>
          </a:xfrm>
          <a:custGeom>
            <a:avLst/>
            <a:gdLst/>
            <a:ahLst/>
            <a:cxnLst/>
            <a:rect l="l" t="t" r="r" b="b"/>
            <a:pathLst>
              <a:path w="6564" h="5824" extrusionOk="0">
                <a:moveTo>
                  <a:pt x="3329" y="0"/>
                </a:moveTo>
                <a:cubicBezTo>
                  <a:pt x="1439" y="0"/>
                  <a:pt x="206" y="2117"/>
                  <a:pt x="1255" y="3790"/>
                </a:cubicBezTo>
                <a:lnTo>
                  <a:pt x="0" y="5038"/>
                </a:lnTo>
                <a:lnTo>
                  <a:pt x="786" y="5824"/>
                </a:lnTo>
                <a:lnTo>
                  <a:pt x="2034" y="4569"/>
                </a:lnTo>
                <a:cubicBezTo>
                  <a:pt x="2441" y="4823"/>
                  <a:pt x="2897" y="4947"/>
                  <a:pt x="3350" y="4947"/>
                </a:cubicBezTo>
                <a:cubicBezTo>
                  <a:pt x="3989" y="4947"/>
                  <a:pt x="4622" y="4700"/>
                  <a:pt x="5099" y="4223"/>
                </a:cubicBezTo>
                <a:cubicBezTo>
                  <a:pt x="6563" y="2758"/>
                  <a:pt x="5683" y="248"/>
                  <a:pt x="3628" y="18"/>
                </a:cubicBezTo>
                <a:cubicBezTo>
                  <a:pt x="3527" y="6"/>
                  <a:pt x="3427" y="0"/>
                  <a:pt x="3329" y="0"/>
                </a:cubicBezTo>
                <a:close/>
              </a:path>
            </a:pathLst>
          </a:custGeom>
          <a:solidFill>
            <a:srgbClr val="324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346" name="Google Shape;346;p49"/>
          <p:cNvSpPr/>
          <p:nvPr/>
        </p:nvSpPr>
        <p:spPr>
          <a:xfrm rot="2700000">
            <a:off x="4772672" y="3280083"/>
            <a:ext cx="738341" cy="649816"/>
          </a:xfrm>
          <a:custGeom>
            <a:avLst/>
            <a:gdLst/>
            <a:ahLst/>
            <a:cxnLst/>
            <a:rect l="l" t="t" r="r" b="b"/>
            <a:pathLst>
              <a:path w="3578" h="3148" extrusionOk="0">
                <a:moveTo>
                  <a:pt x="1788" y="0"/>
                </a:moveTo>
                <a:cubicBezTo>
                  <a:pt x="1172" y="0"/>
                  <a:pt x="587" y="366"/>
                  <a:pt x="332" y="968"/>
                </a:cubicBezTo>
                <a:cubicBezTo>
                  <a:pt x="0" y="1769"/>
                  <a:pt x="383" y="2692"/>
                  <a:pt x="1183" y="3024"/>
                </a:cubicBezTo>
                <a:cubicBezTo>
                  <a:pt x="1382" y="3108"/>
                  <a:pt x="1588" y="3147"/>
                  <a:pt x="1790" y="3147"/>
                </a:cubicBezTo>
                <a:cubicBezTo>
                  <a:pt x="2405" y="3147"/>
                  <a:pt x="2989" y="2782"/>
                  <a:pt x="3239" y="2180"/>
                </a:cubicBezTo>
                <a:cubicBezTo>
                  <a:pt x="3578" y="1379"/>
                  <a:pt x="3195" y="456"/>
                  <a:pt x="2395" y="124"/>
                </a:cubicBezTo>
                <a:cubicBezTo>
                  <a:pt x="2196" y="40"/>
                  <a:pt x="1990" y="0"/>
                  <a:pt x="1788" y="0"/>
                </a:cubicBezTo>
                <a:close/>
              </a:path>
            </a:pathLst>
          </a:custGeom>
          <a:solidFill>
            <a:srgbClr val="B4BD6E"/>
          </a:solidFill>
          <a:ln w="38100" cap="flat" cmpd="sng">
            <a:solidFill>
              <a:srgbClr val="B4BD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347" name="Google Shape;347;p49"/>
          <p:cNvSpPr/>
          <p:nvPr/>
        </p:nvSpPr>
        <p:spPr>
          <a:xfrm rot="2700000">
            <a:off x="3278327" y="1607436"/>
            <a:ext cx="1237103" cy="1195596"/>
          </a:xfrm>
          <a:custGeom>
            <a:avLst/>
            <a:gdLst/>
            <a:ahLst/>
            <a:cxnLst/>
            <a:rect l="l" t="t" r="r" b="b"/>
            <a:pathLst>
              <a:path w="5995" h="5792" extrusionOk="0">
                <a:moveTo>
                  <a:pt x="5251" y="0"/>
                </a:moveTo>
                <a:lnTo>
                  <a:pt x="4025" y="1226"/>
                </a:lnTo>
                <a:cubicBezTo>
                  <a:pt x="3619" y="974"/>
                  <a:pt x="3165" y="852"/>
                  <a:pt x="2716" y="852"/>
                </a:cubicBezTo>
                <a:cubicBezTo>
                  <a:pt x="1986" y="852"/>
                  <a:pt x="1267" y="1174"/>
                  <a:pt x="780" y="1782"/>
                </a:cubicBezTo>
                <a:cubicBezTo>
                  <a:pt x="1" y="2770"/>
                  <a:pt x="80" y="4183"/>
                  <a:pt x="967" y="5070"/>
                </a:cubicBezTo>
                <a:cubicBezTo>
                  <a:pt x="1449" y="5548"/>
                  <a:pt x="2082" y="5792"/>
                  <a:pt x="2716" y="5792"/>
                </a:cubicBezTo>
                <a:cubicBezTo>
                  <a:pt x="3259" y="5792"/>
                  <a:pt x="3804" y="5613"/>
                  <a:pt x="4256" y="5251"/>
                </a:cubicBezTo>
                <a:cubicBezTo>
                  <a:pt x="5237" y="4472"/>
                  <a:pt x="5475" y="3073"/>
                  <a:pt x="4811" y="2012"/>
                </a:cubicBezTo>
                <a:lnTo>
                  <a:pt x="5994" y="822"/>
                </a:lnTo>
                <a:cubicBezTo>
                  <a:pt x="5872" y="736"/>
                  <a:pt x="5756" y="642"/>
                  <a:pt x="5655" y="541"/>
                </a:cubicBezTo>
                <a:cubicBezTo>
                  <a:pt x="5497" y="382"/>
                  <a:pt x="5360" y="202"/>
                  <a:pt x="5251" y="0"/>
                </a:cubicBezTo>
                <a:close/>
              </a:path>
            </a:pathLst>
          </a:custGeom>
          <a:solidFill>
            <a:srgbClr val="324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348" name="Google Shape;348;p49"/>
          <p:cNvSpPr/>
          <p:nvPr/>
        </p:nvSpPr>
        <p:spPr>
          <a:xfrm rot="2700000">
            <a:off x="3442195" y="1883612"/>
            <a:ext cx="714607" cy="650643"/>
          </a:xfrm>
          <a:custGeom>
            <a:avLst/>
            <a:gdLst/>
            <a:ahLst/>
            <a:cxnLst/>
            <a:rect l="l" t="t" r="r" b="b"/>
            <a:pathLst>
              <a:path w="3463" h="3152" extrusionOk="0">
                <a:moveTo>
                  <a:pt x="1733" y="0"/>
                </a:moveTo>
                <a:cubicBezTo>
                  <a:pt x="1018" y="0"/>
                  <a:pt x="375" y="490"/>
                  <a:pt x="203" y="1212"/>
                </a:cubicBezTo>
                <a:cubicBezTo>
                  <a:pt x="1" y="2056"/>
                  <a:pt x="520" y="2907"/>
                  <a:pt x="1371" y="3109"/>
                </a:cubicBezTo>
                <a:cubicBezTo>
                  <a:pt x="1493" y="3138"/>
                  <a:pt x="1615" y="3152"/>
                  <a:pt x="1735" y="3152"/>
                </a:cubicBezTo>
                <a:cubicBezTo>
                  <a:pt x="2447" y="3152"/>
                  <a:pt x="3094" y="2662"/>
                  <a:pt x="3261" y="1940"/>
                </a:cubicBezTo>
                <a:cubicBezTo>
                  <a:pt x="3463" y="1096"/>
                  <a:pt x="2943" y="245"/>
                  <a:pt x="2099" y="43"/>
                </a:cubicBezTo>
                <a:cubicBezTo>
                  <a:pt x="1976" y="14"/>
                  <a:pt x="1854" y="0"/>
                  <a:pt x="1733" y="0"/>
                </a:cubicBezTo>
                <a:close/>
              </a:path>
            </a:pathLst>
          </a:custGeom>
          <a:solidFill>
            <a:srgbClr val="B4BD6E"/>
          </a:solidFill>
          <a:ln w="38100" cap="flat" cmpd="sng">
            <a:solidFill>
              <a:srgbClr val="B4BD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349" name="Google Shape;349;p49"/>
          <p:cNvSpPr/>
          <p:nvPr/>
        </p:nvSpPr>
        <p:spPr>
          <a:xfrm rot="2700000">
            <a:off x="3176579" y="2867708"/>
            <a:ext cx="1234421" cy="1201583"/>
          </a:xfrm>
          <a:custGeom>
            <a:avLst/>
            <a:gdLst/>
            <a:ahLst/>
            <a:cxnLst/>
            <a:rect l="l" t="t" r="r" b="b"/>
            <a:pathLst>
              <a:path w="5982" h="5821" extrusionOk="0">
                <a:moveTo>
                  <a:pt x="786" y="0"/>
                </a:moveTo>
                <a:lnTo>
                  <a:pt x="0" y="787"/>
                </a:lnTo>
                <a:lnTo>
                  <a:pt x="1255" y="2034"/>
                </a:lnTo>
                <a:cubicBezTo>
                  <a:pt x="642" y="3008"/>
                  <a:pt x="786" y="4277"/>
                  <a:pt x="1601" y="5092"/>
                </a:cubicBezTo>
                <a:cubicBezTo>
                  <a:pt x="2102" y="5593"/>
                  <a:pt x="2724" y="5821"/>
                  <a:pt x="3335" y="5821"/>
                </a:cubicBezTo>
                <a:cubicBezTo>
                  <a:pt x="4512" y="5821"/>
                  <a:pt x="5649" y="4979"/>
                  <a:pt x="5806" y="3621"/>
                </a:cubicBezTo>
                <a:cubicBezTo>
                  <a:pt x="5981" y="2058"/>
                  <a:pt x="4723" y="867"/>
                  <a:pt x="3339" y="867"/>
                </a:cubicBezTo>
                <a:cubicBezTo>
                  <a:pt x="2903" y="867"/>
                  <a:pt x="2454" y="985"/>
                  <a:pt x="2034" y="1248"/>
                </a:cubicBezTo>
                <a:lnTo>
                  <a:pt x="786" y="0"/>
                </a:lnTo>
                <a:close/>
              </a:path>
            </a:pathLst>
          </a:custGeom>
          <a:solidFill>
            <a:srgbClr val="324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0" name="Google Shape;350;p49"/>
          <p:cNvSpPr/>
          <p:nvPr/>
        </p:nvSpPr>
        <p:spPr>
          <a:xfrm rot="2700000">
            <a:off x="3429131" y="3264989"/>
            <a:ext cx="714607" cy="650230"/>
          </a:xfrm>
          <a:custGeom>
            <a:avLst/>
            <a:gdLst/>
            <a:ahLst/>
            <a:cxnLst/>
            <a:rect l="l" t="t" r="r" b="b"/>
            <a:pathLst>
              <a:path w="3463" h="3150" extrusionOk="0">
                <a:moveTo>
                  <a:pt x="1740" y="0"/>
                </a:moveTo>
                <a:cubicBezTo>
                  <a:pt x="1022" y="0"/>
                  <a:pt x="376" y="485"/>
                  <a:pt x="203" y="1209"/>
                </a:cubicBezTo>
                <a:cubicBezTo>
                  <a:pt x="1" y="2060"/>
                  <a:pt x="527" y="2904"/>
                  <a:pt x="1371" y="3106"/>
                </a:cubicBezTo>
                <a:cubicBezTo>
                  <a:pt x="1493" y="3135"/>
                  <a:pt x="1615" y="3149"/>
                  <a:pt x="1735" y="3149"/>
                </a:cubicBezTo>
                <a:cubicBezTo>
                  <a:pt x="2447" y="3149"/>
                  <a:pt x="3095" y="2660"/>
                  <a:pt x="3268" y="1938"/>
                </a:cubicBezTo>
                <a:cubicBezTo>
                  <a:pt x="3463" y="1094"/>
                  <a:pt x="2943" y="243"/>
                  <a:pt x="2099" y="41"/>
                </a:cubicBezTo>
                <a:cubicBezTo>
                  <a:pt x="1979" y="13"/>
                  <a:pt x="1858" y="0"/>
                  <a:pt x="1740" y="0"/>
                </a:cubicBezTo>
                <a:close/>
              </a:path>
            </a:pathLst>
          </a:custGeom>
          <a:solidFill>
            <a:srgbClr val="B4BD6E"/>
          </a:solidFill>
          <a:ln w="38100" cap="flat" cmpd="sng">
            <a:solidFill>
              <a:srgbClr val="B4BD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grpSp>
        <p:nvGrpSpPr>
          <p:cNvPr id="351" name="Google Shape;351;p49"/>
          <p:cNvGrpSpPr/>
          <p:nvPr/>
        </p:nvGrpSpPr>
        <p:grpSpPr>
          <a:xfrm>
            <a:off x="4955102" y="3399746"/>
            <a:ext cx="377474" cy="335748"/>
            <a:chOff x="854261" y="2908813"/>
            <a:chExt cx="377474" cy="335748"/>
          </a:xfrm>
          <a:solidFill>
            <a:srgbClr val="324A00"/>
          </a:solidFill>
        </p:grpSpPr>
        <p:sp>
          <p:nvSpPr>
            <p:cNvPr id="352" name="Google Shape;352;p49"/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3" name="Google Shape;353;p49"/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4" name="Google Shape;354;p49"/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5" name="Google Shape;355;p49"/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dirty="0"/>
            </a:p>
          </p:txBody>
        </p:sp>
        <p:sp>
          <p:nvSpPr>
            <p:cNvPr id="356" name="Google Shape;356;p49"/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pic>
        <p:nvPicPr>
          <p:cNvPr id="49" name="Picture 2">
            <a:extLst>
              <a:ext uri="{FF2B5EF4-FFF2-40B4-BE49-F238E27FC236}">
                <a16:creationId xmlns:a16="http://schemas.microsoft.com/office/drawing/2014/main" id="{5336832A-EF3A-4BDB-9BA2-80E226255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478" y="4250668"/>
            <a:ext cx="2138522" cy="89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Agricultura estrutura de tópicos">
            <a:extLst>
              <a:ext uri="{FF2B5EF4-FFF2-40B4-BE49-F238E27FC236}">
                <a16:creationId xmlns:a16="http://schemas.microsoft.com/office/drawing/2014/main" id="{B344938B-0D5B-443A-A13E-D27CE35C9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0172" y="1969825"/>
            <a:ext cx="391500" cy="391500"/>
          </a:xfrm>
          <a:prstGeom prst="rect">
            <a:avLst/>
          </a:prstGeom>
        </p:spPr>
      </p:pic>
      <p:pic>
        <p:nvPicPr>
          <p:cNvPr id="11" name="Gráfico 10" descr="Monitor com preenchimento sólido">
            <a:extLst>
              <a:ext uri="{FF2B5EF4-FFF2-40B4-BE49-F238E27FC236}">
                <a16:creationId xmlns:a16="http://schemas.microsoft.com/office/drawing/2014/main" id="{1F36ED26-A715-4FDC-9716-845CBD9EF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4184" y="2022984"/>
            <a:ext cx="364500" cy="364500"/>
          </a:xfrm>
          <a:prstGeom prst="rect">
            <a:avLst/>
          </a:prstGeom>
        </p:spPr>
      </p:pic>
      <p:pic>
        <p:nvPicPr>
          <p:cNvPr id="15" name="Gráfico 14" descr="Dólar com preenchimento sólido">
            <a:extLst>
              <a:ext uri="{FF2B5EF4-FFF2-40B4-BE49-F238E27FC236}">
                <a16:creationId xmlns:a16="http://schemas.microsoft.com/office/drawing/2014/main" id="{7284FBB8-F622-4A54-B9AF-EBF4B7635B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2241" y="3409519"/>
            <a:ext cx="356400" cy="3564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E6A9AB7-1AB1-45AD-936B-A022C09E2F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9981" y="2102643"/>
            <a:ext cx="257175" cy="161926"/>
          </a:xfrm>
          <a:prstGeom prst="rect">
            <a:avLst/>
          </a:prstGeom>
        </p:spPr>
      </p:pic>
      <p:sp>
        <p:nvSpPr>
          <p:cNvPr id="40" name="Google Shape;277;p44">
            <a:extLst>
              <a:ext uri="{FF2B5EF4-FFF2-40B4-BE49-F238E27FC236}">
                <a16:creationId xmlns:a16="http://schemas.microsoft.com/office/drawing/2014/main" id="{9DE7BF58-AEBC-45A8-B8A6-DA52157EB70F}"/>
              </a:ext>
            </a:extLst>
          </p:cNvPr>
          <p:cNvSpPr/>
          <p:nvPr/>
        </p:nvSpPr>
        <p:spPr>
          <a:xfrm rot="10800000">
            <a:off x="5960400" y="0"/>
            <a:ext cx="3183600" cy="718951"/>
          </a:xfrm>
          <a:prstGeom prst="rect">
            <a:avLst/>
          </a:prstGeom>
          <a:solidFill>
            <a:srgbClr val="B4BD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B2B42B32-09AC-4FF8-B282-01025287D87A}"/>
              </a:ext>
            </a:extLst>
          </p:cNvPr>
          <p:cNvSpPr/>
          <p:nvPr/>
        </p:nvSpPr>
        <p:spPr>
          <a:xfrm>
            <a:off x="0" y="4124325"/>
            <a:ext cx="314325" cy="1019175"/>
          </a:xfrm>
          <a:prstGeom prst="rect">
            <a:avLst/>
          </a:prstGeom>
          <a:solidFill>
            <a:srgbClr val="324A00"/>
          </a:solidFill>
          <a:ln w="3175">
            <a:solidFill>
              <a:srgbClr val="B4B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21">
            <a:extLst>
              <a:ext uri="{FF2B5EF4-FFF2-40B4-BE49-F238E27FC236}">
                <a16:creationId xmlns:a16="http://schemas.microsoft.com/office/drawing/2014/main" id="{A5C57218-9FCD-4D47-8429-6A77F003E86B}"/>
              </a:ext>
            </a:extLst>
          </p:cNvPr>
          <p:cNvSpPr txBox="1">
            <a:spLocks/>
          </p:cNvSpPr>
          <p:nvPr/>
        </p:nvSpPr>
        <p:spPr>
          <a:xfrm>
            <a:off x="1251504" y="910725"/>
            <a:ext cx="312658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rgbClr val="324A00"/>
                </a:solidFill>
                <a:latin typeface="Playfair Display" panose="00000500000000000000" pitchFamily="2" charset="0"/>
              </a:rPr>
              <a:t>Umidade no solo</a:t>
            </a:r>
          </a:p>
        </p:txBody>
      </p:sp>
      <p:sp>
        <p:nvSpPr>
          <p:cNvPr id="13" name="Espaço Reservado para Texto 17">
            <a:extLst>
              <a:ext uri="{FF2B5EF4-FFF2-40B4-BE49-F238E27FC236}">
                <a16:creationId xmlns:a16="http://schemas.microsoft.com/office/drawing/2014/main" id="{D0A78C53-F685-4390-A819-5FD5CE1CBEAD}"/>
              </a:ext>
            </a:extLst>
          </p:cNvPr>
          <p:cNvSpPr txBox="1">
            <a:spLocks/>
          </p:cNvSpPr>
          <p:nvPr/>
        </p:nvSpPr>
        <p:spPr>
          <a:xfrm>
            <a:off x="1251503" y="1328455"/>
            <a:ext cx="3126583" cy="1306527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pt-BR" dirty="0">
                <a:latin typeface="Montserrat" panose="00000500000000000000" pitchFamily="2" charset="0"/>
              </a:rPr>
              <a:t>A umidade ideal para solos argilosos é de 60% a 70%, e para solos arenosos de 60% a 80%</a:t>
            </a:r>
          </a:p>
        </p:txBody>
      </p:sp>
      <p:sp>
        <p:nvSpPr>
          <p:cNvPr id="14" name="Espaço Reservado para Texto 22">
            <a:extLst>
              <a:ext uri="{FF2B5EF4-FFF2-40B4-BE49-F238E27FC236}">
                <a16:creationId xmlns:a16="http://schemas.microsoft.com/office/drawing/2014/main" id="{871F1E8B-A10E-41B9-B6A8-ABBCD710B44B}"/>
              </a:ext>
            </a:extLst>
          </p:cNvPr>
          <p:cNvSpPr txBox="1">
            <a:spLocks/>
          </p:cNvSpPr>
          <p:nvPr/>
        </p:nvSpPr>
        <p:spPr>
          <a:xfrm>
            <a:off x="4695214" y="902062"/>
            <a:ext cx="3281556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rgbClr val="324A00"/>
                </a:solidFill>
                <a:latin typeface="Playfair Display" panose="00000500000000000000" pitchFamily="2" charset="0"/>
              </a:rPr>
              <a:t>Mudanças climáticas</a:t>
            </a:r>
          </a:p>
        </p:txBody>
      </p:sp>
      <p:sp>
        <p:nvSpPr>
          <p:cNvPr id="15" name="Espaço Reservado para Texto 18">
            <a:extLst>
              <a:ext uri="{FF2B5EF4-FFF2-40B4-BE49-F238E27FC236}">
                <a16:creationId xmlns:a16="http://schemas.microsoft.com/office/drawing/2014/main" id="{8956B2F9-F666-4D15-A1A1-3B26C5BF9668}"/>
              </a:ext>
            </a:extLst>
          </p:cNvPr>
          <p:cNvSpPr txBox="1">
            <a:spLocks/>
          </p:cNvSpPr>
          <p:nvPr/>
        </p:nvSpPr>
        <p:spPr>
          <a:xfrm>
            <a:off x="4695214" y="1333376"/>
            <a:ext cx="3281556" cy="1306527"/>
          </a:xfrm>
          <a:prstGeom prst="rect">
            <a:avLst/>
          </a:prstGeom>
        </p:spPr>
        <p:txBody>
          <a:bodyPr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pt-BR" dirty="0">
                <a:latin typeface="Montserrat" panose="00000500000000000000" pitchFamily="2" charset="0"/>
              </a:rPr>
              <a:t>Temperatura global pode subir de 1,5°C a 2°C neste século </a:t>
            </a:r>
          </a:p>
        </p:txBody>
      </p:sp>
      <p:sp>
        <p:nvSpPr>
          <p:cNvPr id="16" name="Espaço Reservado para Texto 24">
            <a:extLst>
              <a:ext uri="{FF2B5EF4-FFF2-40B4-BE49-F238E27FC236}">
                <a16:creationId xmlns:a16="http://schemas.microsoft.com/office/drawing/2014/main" id="{0DE0DE2E-3478-4A74-AA2B-B8E108528C96}"/>
              </a:ext>
            </a:extLst>
          </p:cNvPr>
          <p:cNvSpPr txBox="1">
            <a:spLocks/>
          </p:cNvSpPr>
          <p:nvPr/>
        </p:nvSpPr>
        <p:spPr>
          <a:xfrm>
            <a:off x="1251503" y="3036805"/>
            <a:ext cx="3126583" cy="428891"/>
          </a:xfrm>
          <a:prstGeom prst="rect">
            <a:avLst/>
          </a:prstGeom>
        </p:spPr>
        <p:txBody>
          <a:bodyPr rtlCol="0"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rgbClr val="324A00"/>
                </a:solidFill>
                <a:latin typeface="Playfair Display" panose="00000500000000000000" pitchFamily="2" charset="0"/>
              </a:rPr>
              <a:t>Temperatura da soja</a:t>
            </a:r>
          </a:p>
        </p:txBody>
      </p:sp>
      <p:sp>
        <p:nvSpPr>
          <p:cNvPr id="17" name="Espaço Reservado para Texto 19">
            <a:extLst>
              <a:ext uri="{FF2B5EF4-FFF2-40B4-BE49-F238E27FC236}">
                <a16:creationId xmlns:a16="http://schemas.microsoft.com/office/drawing/2014/main" id="{545A98F2-F4FE-496B-9C40-9D161FC84400}"/>
              </a:ext>
            </a:extLst>
          </p:cNvPr>
          <p:cNvSpPr txBox="1">
            <a:spLocks/>
          </p:cNvSpPr>
          <p:nvPr/>
        </p:nvSpPr>
        <p:spPr>
          <a:xfrm>
            <a:off x="1251503" y="3465696"/>
            <a:ext cx="3502627" cy="1258935"/>
          </a:xfrm>
          <a:prstGeom prst="rect">
            <a:avLst/>
          </a:prstGeom>
        </p:spPr>
        <p:txBody>
          <a:bodyPr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latin typeface="Montserrat" panose="00000500000000000000" pitchFamily="2" charset="0"/>
              </a:rPr>
              <a:t>Temperaturas muito baixa ou muito elevada impossibilitam uma germinação saudável</a:t>
            </a:r>
          </a:p>
        </p:txBody>
      </p:sp>
      <p:sp>
        <p:nvSpPr>
          <p:cNvPr id="18" name="Espaço Reservado para Texto 44">
            <a:extLst>
              <a:ext uri="{FF2B5EF4-FFF2-40B4-BE49-F238E27FC236}">
                <a16:creationId xmlns:a16="http://schemas.microsoft.com/office/drawing/2014/main" id="{7EA7AE28-7B1C-4C7E-89B3-4ED296DD7528}"/>
              </a:ext>
            </a:extLst>
          </p:cNvPr>
          <p:cNvSpPr txBox="1">
            <a:spLocks/>
          </p:cNvSpPr>
          <p:nvPr/>
        </p:nvSpPr>
        <p:spPr>
          <a:xfrm>
            <a:off x="4695214" y="3028142"/>
            <a:ext cx="3281556" cy="428891"/>
          </a:xfrm>
          <a:prstGeom prst="rect">
            <a:avLst/>
          </a:prstGeom>
        </p:spPr>
        <p:txBody>
          <a:bodyPr rtlCol="0"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rgbClr val="324A00"/>
                </a:solidFill>
                <a:latin typeface="Playfair Display" panose="00000500000000000000" pitchFamily="2" charset="0"/>
              </a:rPr>
              <a:t>Econômica</a:t>
            </a:r>
          </a:p>
        </p:txBody>
      </p:sp>
      <p:sp>
        <p:nvSpPr>
          <p:cNvPr id="19" name="Espaço Reservado para Texto 20">
            <a:extLst>
              <a:ext uri="{FF2B5EF4-FFF2-40B4-BE49-F238E27FC236}">
                <a16:creationId xmlns:a16="http://schemas.microsoft.com/office/drawing/2014/main" id="{376C85AD-7606-480B-9124-1E1E19828882}"/>
              </a:ext>
            </a:extLst>
          </p:cNvPr>
          <p:cNvSpPr txBox="1">
            <a:spLocks/>
          </p:cNvSpPr>
          <p:nvPr/>
        </p:nvSpPr>
        <p:spPr>
          <a:xfrm>
            <a:off x="4695214" y="3465696"/>
            <a:ext cx="3281556" cy="1258935"/>
          </a:xfrm>
          <a:prstGeom prst="rect">
            <a:avLst/>
          </a:prstGeom>
        </p:spPr>
        <p:txBody>
          <a:bodyPr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pt-BR" dirty="0">
                <a:latin typeface="Montserrat" panose="00000500000000000000" pitchFamily="2" charset="0"/>
              </a:rPr>
              <a:t>Os produtores tendem a sofrer cada vez maiores perdas econômicas em razão das mudanças climáticas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6215B75-6822-4C87-AAF2-48CD7E382D1A}"/>
              </a:ext>
            </a:extLst>
          </p:cNvPr>
          <p:cNvSpPr txBox="1"/>
          <p:nvPr/>
        </p:nvSpPr>
        <p:spPr>
          <a:xfrm>
            <a:off x="1251503" y="26087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pt-BR" sz="2800" b="1" dirty="0">
                <a:solidFill>
                  <a:srgbClr val="385723"/>
                </a:solidFill>
                <a:latin typeface="Playfair Display" panose="00000500000000000000" pitchFamily="2" charset="0"/>
                <a:cs typeface="Calibri Light" panose="020F0302020204030204" pitchFamily="34" charset="0"/>
              </a:rPr>
              <a:t>Problemas: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98A59800-F9E6-4BFE-BD7F-A6B37018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478" y="4250668"/>
            <a:ext cx="2138522" cy="89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24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>
            <a:spLocks noGrp="1"/>
          </p:cNvSpPr>
          <p:nvPr>
            <p:ph type="title"/>
          </p:nvPr>
        </p:nvSpPr>
        <p:spPr>
          <a:xfrm>
            <a:off x="634034" y="1191586"/>
            <a:ext cx="2751912" cy="5935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Problemas</a:t>
            </a:r>
            <a:endParaRPr dirty="0"/>
          </a:p>
        </p:txBody>
      </p:sp>
      <p:sp>
        <p:nvSpPr>
          <p:cNvPr id="274" name="Google Shape;274;p44"/>
          <p:cNvSpPr txBox="1">
            <a:spLocks noGrp="1"/>
          </p:cNvSpPr>
          <p:nvPr>
            <p:ph type="body" idx="1"/>
          </p:nvPr>
        </p:nvSpPr>
        <p:spPr>
          <a:xfrm>
            <a:off x="634034" y="1807748"/>
            <a:ext cx="2751911" cy="3115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Perdas bilionárias na área de agronegócio por problemas climáticos</a:t>
            </a:r>
            <a:endParaRPr lang="en" sz="1800" dirty="0">
              <a:latin typeface="Montserrat" panose="00000500000000000000" pitchFamily="2" charset="0"/>
            </a:endParaRPr>
          </a:p>
        </p:txBody>
      </p:sp>
      <p:sp>
        <p:nvSpPr>
          <p:cNvPr id="276" name="Google Shape;276;p44"/>
          <p:cNvSpPr/>
          <p:nvPr/>
        </p:nvSpPr>
        <p:spPr>
          <a:xfrm rot="10800000">
            <a:off x="0" y="442230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77;p44">
            <a:extLst>
              <a:ext uri="{FF2B5EF4-FFF2-40B4-BE49-F238E27FC236}">
                <a16:creationId xmlns:a16="http://schemas.microsoft.com/office/drawing/2014/main" id="{767E9532-0F5D-4B41-918F-A45D6A1A938C}"/>
              </a:ext>
            </a:extLst>
          </p:cNvPr>
          <p:cNvSpPr/>
          <p:nvPr/>
        </p:nvSpPr>
        <p:spPr>
          <a:xfrm rot="10800000">
            <a:off x="5960400" y="367051"/>
            <a:ext cx="3183600" cy="351900"/>
          </a:xfrm>
          <a:prstGeom prst="rect">
            <a:avLst/>
          </a:prstGeom>
          <a:solidFill>
            <a:srgbClr val="324A00">
              <a:alpha val="7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DBAD8EB-CFE2-4B40-BD6C-A06E39D40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66" y="1"/>
            <a:ext cx="2059658" cy="8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98C4782-EA3E-4655-AAD5-20237D02D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312" y="743328"/>
            <a:ext cx="5078725" cy="12811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D136F6F-CBA0-4CC8-9B62-1DA7951B3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312" y="1957144"/>
            <a:ext cx="5078725" cy="12811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1887444-6CAE-4B0B-AAC1-014D6D842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5314" y="3238333"/>
            <a:ext cx="5078723" cy="12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1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p46"/>
          <p:cNvCxnSpPr/>
          <p:nvPr/>
        </p:nvCxnSpPr>
        <p:spPr>
          <a:xfrm flipV="1">
            <a:off x="210028" y="2437708"/>
            <a:ext cx="8816978" cy="33227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46"/>
          <p:cNvSpPr txBox="1">
            <a:spLocks noGrp="1"/>
          </p:cNvSpPr>
          <p:nvPr>
            <p:ph type="title"/>
          </p:nvPr>
        </p:nvSpPr>
        <p:spPr>
          <a:xfrm>
            <a:off x="2890283" y="89341"/>
            <a:ext cx="3496340" cy="559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Visão de negocio</a:t>
            </a:r>
          </a:p>
        </p:txBody>
      </p:sp>
      <p:sp>
        <p:nvSpPr>
          <p:cNvPr id="290" name="Google Shape;290;p46"/>
          <p:cNvSpPr/>
          <p:nvPr/>
        </p:nvSpPr>
        <p:spPr>
          <a:xfrm>
            <a:off x="388628" y="1983523"/>
            <a:ext cx="938679" cy="9386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title"/>
          </p:nvPr>
        </p:nvSpPr>
        <p:spPr>
          <a:xfrm>
            <a:off x="470317" y="1161471"/>
            <a:ext cx="808552" cy="670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800" dirty="0">
                <a:solidFill>
                  <a:schemeClr val="accent5"/>
                </a:solidFill>
              </a:rPr>
              <a:t> 1º passo</a:t>
            </a:r>
          </a:p>
        </p:txBody>
      </p:sp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1886346" y="3013931"/>
            <a:ext cx="941458" cy="670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800" dirty="0">
                <a:solidFill>
                  <a:schemeClr val="accent5"/>
                </a:solidFill>
              </a:rPr>
              <a:t> 2º passo</a:t>
            </a:r>
          </a:p>
        </p:txBody>
      </p:sp>
      <p:sp>
        <p:nvSpPr>
          <p:cNvPr id="311" name="Google Shape;311;p46"/>
          <p:cNvSpPr txBox="1">
            <a:spLocks noGrp="1"/>
          </p:cNvSpPr>
          <p:nvPr>
            <p:ph type="body" idx="4294967295"/>
          </p:nvPr>
        </p:nvSpPr>
        <p:spPr>
          <a:xfrm>
            <a:off x="44696" y="2967414"/>
            <a:ext cx="1666437" cy="1191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sz="1400" dirty="0"/>
              <a:t>Cliente entra em contato com nossa empresa.</a:t>
            </a:r>
          </a:p>
        </p:txBody>
      </p:sp>
      <p:sp>
        <p:nvSpPr>
          <p:cNvPr id="29" name="Google Shape;290;p46">
            <a:extLst>
              <a:ext uri="{FF2B5EF4-FFF2-40B4-BE49-F238E27FC236}">
                <a16:creationId xmlns:a16="http://schemas.microsoft.com/office/drawing/2014/main" id="{4A339078-219F-8A94-1D38-AD35D66C119F}"/>
              </a:ext>
            </a:extLst>
          </p:cNvPr>
          <p:cNvSpPr/>
          <p:nvPr/>
        </p:nvSpPr>
        <p:spPr>
          <a:xfrm>
            <a:off x="1890476" y="1963588"/>
            <a:ext cx="938679" cy="9386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D069E4B-26D4-7BFC-4F66-07FAA567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464" y="2090625"/>
            <a:ext cx="649915" cy="649915"/>
          </a:xfrm>
          <a:prstGeom prst="rect">
            <a:avLst/>
          </a:prstGeom>
        </p:spPr>
      </p:pic>
      <p:sp>
        <p:nvSpPr>
          <p:cNvPr id="8" name="Google Shape;311;p46">
            <a:extLst>
              <a:ext uri="{FF2B5EF4-FFF2-40B4-BE49-F238E27FC236}">
                <a16:creationId xmlns:a16="http://schemas.microsoft.com/office/drawing/2014/main" id="{9849B6EE-514D-5B8D-2A4D-B18007889843}"/>
              </a:ext>
            </a:extLst>
          </p:cNvPr>
          <p:cNvSpPr txBox="1">
            <a:spLocks/>
          </p:cNvSpPr>
          <p:nvPr/>
        </p:nvSpPr>
        <p:spPr>
          <a:xfrm>
            <a:off x="1765841" y="1252915"/>
            <a:ext cx="1194618" cy="692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en" sz="1400" dirty="0"/>
              <a:t>Fechar o contrato</a:t>
            </a:r>
          </a:p>
        </p:txBody>
      </p:sp>
      <p:sp>
        <p:nvSpPr>
          <p:cNvPr id="37" name="Google Shape;290;p46">
            <a:extLst>
              <a:ext uri="{FF2B5EF4-FFF2-40B4-BE49-F238E27FC236}">
                <a16:creationId xmlns:a16="http://schemas.microsoft.com/office/drawing/2014/main" id="{05C1F376-D36D-5F7D-2C28-A407FB1C46D3}"/>
              </a:ext>
            </a:extLst>
          </p:cNvPr>
          <p:cNvSpPr/>
          <p:nvPr/>
        </p:nvSpPr>
        <p:spPr>
          <a:xfrm>
            <a:off x="3385679" y="1976878"/>
            <a:ext cx="938679" cy="9386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D3A700E6-3652-13B6-626F-F7C5CB920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086" y="2070691"/>
            <a:ext cx="709724" cy="736306"/>
          </a:xfrm>
          <a:prstGeom prst="rect">
            <a:avLst/>
          </a:prstGeom>
        </p:spPr>
      </p:pic>
      <p:sp>
        <p:nvSpPr>
          <p:cNvPr id="39" name="Google Shape;311;p46">
            <a:extLst>
              <a:ext uri="{FF2B5EF4-FFF2-40B4-BE49-F238E27FC236}">
                <a16:creationId xmlns:a16="http://schemas.microsoft.com/office/drawing/2014/main" id="{F3382F33-8684-6387-233D-F20D8BBC6B9F}"/>
              </a:ext>
            </a:extLst>
          </p:cNvPr>
          <p:cNvSpPr txBox="1">
            <a:spLocks/>
          </p:cNvSpPr>
          <p:nvPr/>
        </p:nvSpPr>
        <p:spPr>
          <a:xfrm>
            <a:off x="3068331" y="3013932"/>
            <a:ext cx="1586692" cy="85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en" sz="1400" dirty="0"/>
              <a:t>Analisar o local de instalação do SAMP.</a:t>
            </a:r>
          </a:p>
        </p:txBody>
      </p:sp>
      <p:sp>
        <p:nvSpPr>
          <p:cNvPr id="10" name="Google Shape;295;p46">
            <a:extLst>
              <a:ext uri="{FF2B5EF4-FFF2-40B4-BE49-F238E27FC236}">
                <a16:creationId xmlns:a16="http://schemas.microsoft.com/office/drawing/2014/main" id="{4B61D71A-FDD9-4032-CB22-6B12A47D4351}"/>
              </a:ext>
            </a:extLst>
          </p:cNvPr>
          <p:cNvSpPr txBox="1">
            <a:spLocks/>
          </p:cNvSpPr>
          <p:nvPr/>
        </p:nvSpPr>
        <p:spPr>
          <a:xfrm>
            <a:off x="3414776" y="1199751"/>
            <a:ext cx="941458" cy="670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324A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accent5"/>
                </a:solidFill>
              </a:rPr>
              <a:t> 3º passo</a:t>
            </a:r>
          </a:p>
        </p:txBody>
      </p:sp>
      <p:sp>
        <p:nvSpPr>
          <p:cNvPr id="42" name="Google Shape;290;p46">
            <a:extLst>
              <a:ext uri="{FF2B5EF4-FFF2-40B4-BE49-F238E27FC236}">
                <a16:creationId xmlns:a16="http://schemas.microsoft.com/office/drawing/2014/main" id="{D449D3CE-D6CA-EC7A-6077-4507BB6958C3}"/>
              </a:ext>
            </a:extLst>
          </p:cNvPr>
          <p:cNvSpPr/>
          <p:nvPr/>
        </p:nvSpPr>
        <p:spPr>
          <a:xfrm>
            <a:off x="4880883" y="1976878"/>
            <a:ext cx="938679" cy="9386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95;p46">
            <a:extLst>
              <a:ext uri="{FF2B5EF4-FFF2-40B4-BE49-F238E27FC236}">
                <a16:creationId xmlns:a16="http://schemas.microsoft.com/office/drawing/2014/main" id="{0E1C9BD7-CAF0-B314-165C-B642EBA429A3}"/>
              </a:ext>
            </a:extLst>
          </p:cNvPr>
          <p:cNvSpPr txBox="1">
            <a:spLocks/>
          </p:cNvSpPr>
          <p:nvPr/>
        </p:nvSpPr>
        <p:spPr>
          <a:xfrm>
            <a:off x="4916625" y="3013931"/>
            <a:ext cx="941458" cy="670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324A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accent5"/>
                </a:solidFill>
              </a:rPr>
              <a:t> 4º passo</a:t>
            </a:r>
          </a:p>
        </p:txBody>
      </p:sp>
      <p:sp>
        <p:nvSpPr>
          <p:cNvPr id="18" name="Google Shape;311;p46">
            <a:extLst>
              <a:ext uri="{FF2B5EF4-FFF2-40B4-BE49-F238E27FC236}">
                <a16:creationId xmlns:a16="http://schemas.microsoft.com/office/drawing/2014/main" id="{32EB6916-1C97-4D1E-9C65-CD0EB2147170}"/>
              </a:ext>
            </a:extLst>
          </p:cNvPr>
          <p:cNvSpPr txBox="1">
            <a:spLocks/>
          </p:cNvSpPr>
          <p:nvPr/>
        </p:nvSpPr>
        <p:spPr>
          <a:xfrm>
            <a:off x="4875865" y="1153235"/>
            <a:ext cx="1028485" cy="75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latin typeface="Montserrat" panose="00000500000000000000" pitchFamily="2" charset="0"/>
              </a:rPr>
              <a:t>Instalar o SAMP no local</a:t>
            </a:r>
            <a:endParaRPr lang="en" sz="1400" dirty="0">
              <a:latin typeface="Montserrat" panose="00000500000000000000" pitchFamily="2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E210EA9-2B0D-4946-3D84-7B80F12B5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453" y="2143790"/>
            <a:ext cx="596753" cy="590107"/>
          </a:xfrm>
          <a:prstGeom prst="rect">
            <a:avLst/>
          </a:prstGeom>
        </p:spPr>
      </p:pic>
      <p:sp>
        <p:nvSpPr>
          <p:cNvPr id="20" name="Google Shape;290;p46">
            <a:extLst>
              <a:ext uri="{FF2B5EF4-FFF2-40B4-BE49-F238E27FC236}">
                <a16:creationId xmlns:a16="http://schemas.microsoft.com/office/drawing/2014/main" id="{6871842D-D23C-C362-8760-6A69774774F5}"/>
              </a:ext>
            </a:extLst>
          </p:cNvPr>
          <p:cNvSpPr/>
          <p:nvPr/>
        </p:nvSpPr>
        <p:spPr>
          <a:xfrm>
            <a:off x="6415960" y="1963587"/>
            <a:ext cx="938679" cy="9386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68C0314-58FF-48B4-8682-CF7EF5BC8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6302" y="2110563"/>
            <a:ext cx="669853" cy="669853"/>
          </a:xfrm>
          <a:prstGeom prst="rect">
            <a:avLst/>
          </a:prstGeom>
        </p:spPr>
      </p:pic>
      <p:sp>
        <p:nvSpPr>
          <p:cNvPr id="23" name="Google Shape;295;p46">
            <a:extLst>
              <a:ext uri="{FF2B5EF4-FFF2-40B4-BE49-F238E27FC236}">
                <a16:creationId xmlns:a16="http://schemas.microsoft.com/office/drawing/2014/main" id="{B26322E5-671F-3E46-1245-5F195EAAAD26}"/>
              </a:ext>
            </a:extLst>
          </p:cNvPr>
          <p:cNvSpPr txBox="1">
            <a:spLocks/>
          </p:cNvSpPr>
          <p:nvPr/>
        </p:nvSpPr>
        <p:spPr>
          <a:xfrm>
            <a:off x="6332084" y="1159878"/>
            <a:ext cx="941458" cy="670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324A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accent5"/>
                </a:solidFill>
              </a:rPr>
              <a:t> 5º passo</a:t>
            </a:r>
          </a:p>
        </p:txBody>
      </p:sp>
      <p:sp>
        <p:nvSpPr>
          <p:cNvPr id="24" name="Google Shape;311;p46">
            <a:extLst>
              <a:ext uri="{FF2B5EF4-FFF2-40B4-BE49-F238E27FC236}">
                <a16:creationId xmlns:a16="http://schemas.microsoft.com/office/drawing/2014/main" id="{25EDB7A3-E625-693D-24CF-51F7500D28CF}"/>
              </a:ext>
            </a:extLst>
          </p:cNvPr>
          <p:cNvSpPr txBox="1">
            <a:spLocks/>
          </p:cNvSpPr>
          <p:nvPr/>
        </p:nvSpPr>
        <p:spPr>
          <a:xfrm>
            <a:off x="6158418" y="3013933"/>
            <a:ext cx="1367397" cy="75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latin typeface="Montserrat" panose="00000500000000000000" pitchFamily="2" charset="0"/>
              </a:rPr>
              <a:t>Acessar o site e analisar os dados.</a:t>
            </a:r>
          </a:p>
          <a:p>
            <a:pPr algn="ctr"/>
            <a:endParaRPr lang="en" dirty="0"/>
          </a:p>
        </p:txBody>
      </p:sp>
      <p:sp>
        <p:nvSpPr>
          <p:cNvPr id="25" name="Google Shape;290;p46">
            <a:extLst>
              <a:ext uri="{FF2B5EF4-FFF2-40B4-BE49-F238E27FC236}">
                <a16:creationId xmlns:a16="http://schemas.microsoft.com/office/drawing/2014/main" id="{B55BD6A0-DB3A-770B-6A14-6EE0FEA62C30}"/>
              </a:ext>
            </a:extLst>
          </p:cNvPr>
          <p:cNvSpPr/>
          <p:nvPr/>
        </p:nvSpPr>
        <p:spPr>
          <a:xfrm>
            <a:off x="7791546" y="1943650"/>
            <a:ext cx="938679" cy="9386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39CCFC1-A0DB-ED79-DF28-B2A2582A2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1761" y="2110563"/>
            <a:ext cx="590108" cy="590108"/>
          </a:xfrm>
          <a:prstGeom prst="rect">
            <a:avLst/>
          </a:prstGeom>
        </p:spPr>
      </p:pic>
      <p:sp>
        <p:nvSpPr>
          <p:cNvPr id="26" name="Google Shape;295;p46">
            <a:extLst>
              <a:ext uri="{FF2B5EF4-FFF2-40B4-BE49-F238E27FC236}">
                <a16:creationId xmlns:a16="http://schemas.microsoft.com/office/drawing/2014/main" id="{0D83CB67-4FCF-4B99-EB90-A43EA56ECF7C}"/>
              </a:ext>
            </a:extLst>
          </p:cNvPr>
          <p:cNvSpPr txBox="1">
            <a:spLocks/>
          </p:cNvSpPr>
          <p:nvPr/>
        </p:nvSpPr>
        <p:spPr>
          <a:xfrm>
            <a:off x="7794061" y="2967413"/>
            <a:ext cx="941458" cy="670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324A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accent5"/>
                </a:solidFill>
              </a:rPr>
              <a:t> 6º passo</a:t>
            </a:r>
          </a:p>
        </p:txBody>
      </p:sp>
      <p:sp>
        <p:nvSpPr>
          <p:cNvPr id="28" name="Google Shape;311;p46">
            <a:extLst>
              <a:ext uri="{FF2B5EF4-FFF2-40B4-BE49-F238E27FC236}">
                <a16:creationId xmlns:a16="http://schemas.microsoft.com/office/drawing/2014/main" id="{205EDEE4-8989-A4C0-98CB-95A772ED7E0E}"/>
              </a:ext>
            </a:extLst>
          </p:cNvPr>
          <p:cNvSpPr txBox="1">
            <a:spLocks/>
          </p:cNvSpPr>
          <p:nvPr/>
        </p:nvSpPr>
        <p:spPr>
          <a:xfrm>
            <a:off x="7361225" y="1153235"/>
            <a:ext cx="1679726" cy="87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latin typeface="Montserrat" panose="00000500000000000000" pitchFamily="2" charset="0"/>
              </a:rPr>
              <a:t>Tomar melhores decisões e aumentar lucros</a:t>
            </a:r>
          </a:p>
        </p:txBody>
      </p:sp>
      <p:pic>
        <p:nvPicPr>
          <p:cNvPr id="4098" name="Picture 2" descr="Computador portátil Ícone grátis">
            <a:extLst>
              <a:ext uri="{FF2B5EF4-FFF2-40B4-BE49-F238E27FC236}">
                <a16:creationId xmlns:a16="http://schemas.microsoft.com/office/drawing/2014/main" id="{C3D1E5B6-5A9F-4B4E-A4AB-0E5550136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31" y="2108227"/>
            <a:ext cx="609524" cy="6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3B9A5D4E-F03D-4257-B0EC-F318794E6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478" y="4250668"/>
            <a:ext cx="2138522" cy="89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073C5C-1F9E-45FA-BC1D-E45E152A9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5" y="104324"/>
            <a:ext cx="5257141" cy="810075"/>
          </a:xfrm>
        </p:spPr>
        <p:txBody>
          <a:bodyPr/>
          <a:lstStyle/>
          <a:p>
            <a:r>
              <a:rPr lang="pt-BR" dirty="0"/>
              <a:t>Diagrama de Solução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58F4816-33E5-40E2-9C04-FE35D770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40" y="914399"/>
            <a:ext cx="6267450" cy="3949041"/>
          </a:xfrm>
          <a:prstGeom prst="rect">
            <a:avLst/>
          </a:prstGeom>
        </p:spPr>
      </p:pic>
      <p:sp>
        <p:nvSpPr>
          <p:cNvPr id="16" name="Google Shape;277;p44">
            <a:extLst>
              <a:ext uri="{FF2B5EF4-FFF2-40B4-BE49-F238E27FC236}">
                <a16:creationId xmlns:a16="http://schemas.microsoft.com/office/drawing/2014/main" id="{6CF3C87B-68DA-493B-8ED2-08F0862AD7E4}"/>
              </a:ext>
            </a:extLst>
          </p:cNvPr>
          <p:cNvSpPr/>
          <p:nvPr/>
        </p:nvSpPr>
        <p:spPr>
          <a:xfrm rot="10800000">
            <a:off x="5960400" y="0"/>
            <a:ext cx="3183600" cy="718951"/>
          </a:xfrm>
          <a:prstGeom prst="rect">
            <a:avLst/>
          </a:prstGeom>
          <a:solidFill>
            <a:srgbClr val="324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81B3890-76CE-4446-A5A3-A45E75A07AD3}"/>
              </a:ext>
            </a:extLst>
          </p:cNvPr>
          <p:cNvSpPr/>
          <p:nvPr/>
        </p:nvSpPr>
        <p:spPr>
          <a:xfrm>
            <a:off x="0" y="4124325"/>
            <a:ext cx="314325" cy="1019175"/>
          </a:xfrm>
          <a:prstGeom prst="rect">
            <a:avLst/>
          </a:prstGeom>
          <a:solidFill>
            <a:srgbClr val="B4BD6E"/>
          </a:solidFill>
          <a:ln w="3175">
            <a:solidFill>
              <a:srgbClr val="B4B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786D2D26-38DD-418B-9261-9DE68A685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478" y="4250668"/>
            <a:ext cx="2138522" cy="89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866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5"/>
          <p:cNvSpPr txBox="1">
            <a:spLocks noGrp="1"/>
          </p:cNvSpPr>
          <p:nvPr>
            <p:ph type="subTitle" idx="1"/>
          </p:nvPr>
        </p:nvSpPr>
        <p:spPr>
          <a:xfrm>
            <a:off x="5056193" y="2227150"/>
            <a:ext cx="3363900" cy="1659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dirty="0"/>
              <a:t>Nosso site é simples e fácil de acessar, com layout minimalista e direto para que o usuário sinta-se a vontade em usar.</a:t>
            </a:r>
            <a:endParaRPr dirty="0"/>
          </a:p>
        </p:txBody>
      </p:sp>
      <p:sp>
        <p:nvSpPr>
          <p:cNvPr id="663" name="Google Shape;663;p65"/>
          <p:cNvSpPr txBox="1">
            <a:spLocks noGrp="1"/>
          </p:cNvSpPr>
          <p:nvPr>
            <p:ph type="title"/>
          </p:nvPr>
        </p:nvSpPr>
        <p:spPr>
          <a:xfrm>
            <a:off x="5045100" y="1654450"/>
            <a:ext cx="33639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Visite nosso site!</a:t>
            </a:r>
            <a:endParaRPr dirty="0"/>
          </a:p>
        </p:txBody>
      </p:sp>
      <p:sp>
        <p:nvSpPr>
          <p:cNvPr id="665" name="Google Shape;665;p65"/>
          <p:cNvSpPr/>
          <p:nvPr/>
        </p:nvSpPr>
        <p:spPr>
          <a:xfrm>
            <a:off x="1403545" y="1416681"/>
            <a:ext cx="3158874" cy="2518844"/>
          </a:xfrm>
          <a:custGeom>
            <a:avLst/>
            <a:gdLst/>
            <a:ahLst/>
            <a:cxnLst/>
            <a:rect l="l" t="t" r="r" b="b"/>
            <a:pathLst>
              <a:path w="136985" h="109230" extrusionOk="0">
                <a:moveTo>
                  <a:pt x="130648" y="5124"/>
                </a:moveTo>
                <a:lnTo>
                  <a:pt x="130648" y="75445"/>
                </a:lnTo>
                <a:lnTo>
                  <a:pt x="5722" y="75445"/>
                </a:lnTo>
                <a:lnTo>
                  <a:pt x="5722" y="5124"/>
                </a:lnTo>
                <a:close/>
                <a:moveTo>
                  <a:pt x="4219" y="1"/>
                </a:moveTo>
                <a:cubicBezTo>
                  <a:pt x="2029" y="1"/>
                  <a:pt x="1" y="1358"/>
                  <a:pt x="1" y="3622"/>
                </a:cubicBezTo>
                <a:lnTo>
                  <a:pt x="1" y="81239"/>
                </a:lnTo>
                <a:lnTo>
                  <a:pt x="1" y="88861"/>
                </a:lnTo>
                <a:lnTo>
                  <a:pt x="1" y="89314"/>
                </a:lnTo>
                <a:cubicBezTo>
                  <a:pt x="1" y="91504"/>
                  <a:pt x="2029" y="93550"/>
                  <a:pt x="4219" y="93550"/>
                </a:cubicBezTo>
                <a:lnTo>
                  <a:pt x="54769" y="93550"/>
                </a:lnTo>
                <a:cubicBezTo>
                  <a:pt x="54769" y="93550"/>
                  <a:pt x="54679" y="98602"/>
                  <a:pt x="52723" y="101915"/>
                </a:cubicBezTo>
                <a:cubicBezTo>
                  <a:pt x="52506" y="102295"/>
                  <a:pt x="52198" y="102675"/>
                  <a:pt x="51890" y="102965"/>
                </a:cubicBezTo>
                <a:cubicBezTo>
                  <a:pt x="51057" y="103870"/>
                  <a:pt x="50080" y="104776"/>
                  <a:pt x="49247" y="105536"/>
                </a:cubicBezTo>
                <a:cubicBezTo>
                  <a:pt x="47672" y="106966"/>
                  <a:pt x="46767" y="108107"/>
                  <a:pt x="48577" y="108632"/>
                </a:cubicBezTo>
                <a:cubicBezTo>
                  <a:pt x="49247" y="109012"/>
                  <a:pt x="50388" y="109229"/>
                  <a:pt x="52343" y="109229"/>
                </a:cubicBezTo>
                <a:lnTo>
                  <a:pt x="85620" y="109229"/>
                </a:lnTo>
                <a:cubicBezTo>
                  <a:pt x="88934" y="109229"/>
                  <a:pt x="90147" y="108940"/>
                  <a:pt x="90147" y="107727"/>
                </a:cubicBezTo>
                <a:cubicBezTo>
                  <a:pt x="90219" y="106821"/>
                  <a:pt x="87811" y="104776"/>
                  <a:pt x="86073" y="102965"/>
                </a:cubicBezTo>
                <a:cubicBezTo>
                  <a:pt x="85620" y="102603"/>
                  <a:pt x="85313" y="102060"/>
                  <a:pt x="85005" y="101535"/>
                </a:cubicBezTo>
                <a:lnTo>
                  <a:pt x="84552" y="101535"/>
                </a:lnTo>
                <a:cubicBezTo>
                  <a:pt x="82742" y="98221"/>
                  <a:pt x="82669" y="93550"/>
                  <a:pt x="82669" y="93550"/>
                </a:cubicBezTo>
                <a:lnTo>
                  <a:pt x="132531" y="93550"/>
                </a:lnTo>
                <a:cubicBezTo>
                  <a:pt x="134794" y="93550"/>
                  <a:pt x="136985" y="91504"/>
                  <a:pt x="136985" y="89314"/>
                </a:cubicBezTo>
                <a:lnTo>
                  <a:pt x="136985" y="88861"/>
                </a:lnTo>
                <a:lnTo>
                  <a:pt x="136985" y="81239"/>
                </a:lnTo>
                <a:lnTo>
                  <a:pt x="136985" y="3622"/>
                </a:lnTo>
                <a:cubicBezTo>
                  <a:pt x="136985" y="1358"/>
                  <a:pt x="134794" y="1"/>
                  <a:pt x="1325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4535FC9-5C3C-41F6-8073-8D69A667F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478" y="4250668"/>
            <a:ext cx="2138522" cy="89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2D2B953-FEAC-4F43-BAEF-FCE9D841F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127" y="1553774"/>
            <a:ext cx="2873828" cy="15726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ustainable Agriculture Project Propos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4F7DA"/>
      </a:lt2>
      <a:accent1>
        <a:srgbClr val="B4BD6E"/>
      </a:accent1>
      <a:accent2>
        <a:srgbClr val="63753C"/>
      </a:accent2>
      <a:accent3>
        <a:srgbClr val="324A00"/>
      </a:accent3>
      <a:accent4>
        <a:srgbClr val="B45400"/>
      </a:accent4>
      <a:accent5>
        <a:srgbClr val="8C4303"/>
      </a:accent5>
      <a:accent6>
        <a:srgbClr val="EEFF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94351161D70F4CAEBD7B86231B3DDF" ma:contentTypeVersion="7" ma:contentTypeDescription="Create a new document." ma:contentTypeScope="" ma:versionID="68451de558ee1fd9bab8f1582c629736">
  <xsd:schema xmlns:xsd="http://www.w3.org/2001/XMLSchema" xmlns:xs="http://www.w3.org/2001/XMLSchema" xmlns:p="http://schemas.microsoft.com/office/2006/metadata/properties" xmlns:ns3="4bc5c97c-1d73-4ddd-b761-3e2b250dfd29" xmlns:ns4="8531b0eb-b9ec-4304-8fd5-4ef867e31f75" targetNamespace="http://schemas.microsoft.com/office/2006/metadata/properties" ma:root="true" ma:fieldsID="66853bbf8d98e028fc3153448e331847" ns3:_="" ns4:_="">
    <xsd:import namespace="4bc5c97c-1d73-4ddd-b761-3e2b250dfd29"/>
    <xsd:import namespace="8531b0eb-b9ec-4304-8fd5-4ef867e31f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c5c97c-1d73-4ddd-b761-3e2b250dfd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31b0eb-b9ec-4304-8fd5-4ef867e31f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041E79E-71D7-4EBE-A40B-41EB00C1A16E}">
  <ds:schemaRefs>
    <ds:schemaRef ds:uri="4bc5c97c-1d73-4ddd-b761-3e2b250dfd29"/>
    <ds:schemaRef ds:uri="8531b0eb-b9ec-4304-8fd5-4ef867e31f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E876FFB-DAB3-44CB-84E7-A063884334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7B0DE8-90EA-4C49-A4E5-4E3079E9F2EB}">
  <ds:schemaRefs>
    <ds:schemaRef ds:uri="4bc5c97c-1d73-4ddd-b761-3e2b250dfd29"/>
    <ds:schemaRef ds:uri="8531b0eb-b9ec-4304-8fd5-4ef867e31f7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</Words>
  <Application>Microsoft Office PowerPoint</Application>
  <PresentationFormat>Apresentação na tela (16:9)</PresentationFormat>
  <Paragraphs>70</Paragraphs>
  <Slides>11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Playfair Display</vt:lpstr>
      <vt:lpstr>Calibri</vt:lpstr>
      <vt:lpstr>Arial</vt:lpstr>
      <vt:lpstr>Montserrat</vt:lpstr>
      <vt:lpstr>Sustainable Agriculture Project Proposal by Slidesgo</vt:lpstr>
      <vt:lpstr>Apresentação do PowerPoint</vt:lpstr>
      <vt:lpstr>Apresentação do PowerPoint</vt:lpstr>
      <vt:lpstr>Nossa empresa</vt:lpstr>
      <vt:lpstr>Infográfico</vt:lpstr>
      <vt:lpstr>Apresentação do PowerPoint</vt:lpstr>
      <vt:lpstr>Problemas</vt:lpstr>
      <vt:lpstr>Visão de negocio</vt:lpstr>
      <vt:lpstr>Diagrama de Solução</vt:lpstr>
      <vt:lpstr>Visite nosso site!</vt:lpstr>
      <vt:lpstr>Próximos passos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Agriculture Project Proposal</dc:title>
  <dc:creator>Pedro Henrique</dc:creator>
  <cp:lastModifiedBy>PEDRO HENRIQUE SANTOS MENDONÇA .</cp:lastModifiedBy>
  <cp:revision>2</cp:revision>
  <dcterms:modified xsi:type="dcterms:W3CDTF">2022-04-24T22:24:56Z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0x010100CD94351161D70F4CAEBD7B86231B3DDF</vt:lpwstr>
  </property>
</Properties>
</file>